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presentation.xml" ContentType="application/vnd.openxmlformats-officedocument.presentationml.template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Sz cx="12192000" cy="6858000" type="screen16x9"/>
  <p:notesSz cx="6858000" cy="9144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0E1721FF-5D00-4646-8B93-C0C6C9E3E3AA}">
  <a:tblStyle styleId="{0E1721FF-5D00-4646-8B93-C0C6C9E3E3AA}" styleName="Polyrhythm Table">
    <a:wholeTbl>
      <a:tcTxStyle>
        <a:fontRef idx="minor">
          <a:prstClr val="black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 w="6350" cap="flat" cmpd="sng" algn="ctr">
              <a:solidFill>
                <a:schemeClr val="tx2"/>
              </a:solidFill>
            </a:ln>
          </a:bottom>
          <a:insideH>
            <a:ln w="6350" cap="flat" cmpd="sng" algn="ctr">
              <a:solidFill>
                <a:schemeClr val="tx2"/>
              </a:solidFill>
            </a:ln>
          </a:insideH>
          <a:insideV>
            <a:ln>
              <a:noFill/>
            </a:ln>
          </a:insideV>
        </a:tcBdr>
        <a:fill>
          <a:noFill/>
        </a:fill>
      </a:tcStyle>
    </a:wholeTbl>
    <a:firstCol>
      <a:tcTxStyle b="on">
        <a:fontRef idx="minor">
          <a:prstClr val="black"/>
        </a:fontRef>
        <a:schemeClr val="tx1"/>
      </a:tcTxStyle>
    </a:firstCol>
    <a:firstRow>
      <a:tcTxStyle b="on">
        <a:fontRef idx="minor">
          <a:prstClr val="black"/>
        </a:fontRef>
        <a:schemeClr val="tx1"/>
      </a:tcTxStyle>
      <a:tcStyle>
        <a:tcBdr>
          <a:bottom>
            <a:ln w="12700" cap="flat" cmpd="sng" algn="ctr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/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esProps" Target="presProps.xml"/><Relationship Id="rId3" Type="http://schemas.openxmlformats.org/officeDocument/2006/relationships/viewProps" Target="viewProps.xml"/><Relationship Id="rId4" Type="http://schemas.openxmlformats.org/officeDocument/2006/relationships/theme" Target="theme/theme1.xml"/><Relationship Id="rId5" Type="http://schemas.openxmlformats.org/officeDocument/2006/relationships/tableStyles" Target="tableStyles.xml"/></Relationship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DK-00 Bas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sp>
        <p:nvSpPr>
          <p:cNvPr id="5" name="Content"/>
          <p:cNvSpPr>
            <a:spLocks noGrp="1"/>
          </p:cNvSpPr>
          <p:nvPr>
            <p:ph idx="1"/>
          </p:nvPr>
        </p:nvSpPr>
        <p:spPr>
          <a:xfrm>
            <a:off x="457200" y="1737360"/>
            <a:ext cx="11277295" cy="420624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7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R-DK-01 Title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566928"/>
            <a:ext cx="2743200" cy="393799"/>
          </a:xfrm>
          <a:prstGeom prst="rect">
            <a:avLst/>
          </a:prstGeom>
        </p:spPr>
      </p:pic>
      <p:cxnSp>
        <p:nvCxnSpPr>
          <p:cNvPr id="3" name="Active accent"/>
          <p:cNvCxnSpPr/>
          <p:nvPr/>
        </p:nvCxnSpPr>
        <p:spPr>
          <a:xfrm>
            <a:off x="566928" y="2304288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4" name="Title"/>
          <p:cNvSpPr>
            <a:spLocks noGrp="1"/>
          </p:cNvSpPr>
          <p:nvPr>
            <p:ph type="ctrTitle"/>
          </p:nvPr>
        </p:nvSpPr>
        <p:spPr>
          <a:xfrm>
            <a:off x="548640" y="2487168"/>
            <a:ext cx="7315200" cy="1554480"/>
          </a:xfrm>
        </p:spPr>
        <p:txBody>
          <a:bodyPr wrap="square" anchor="t">
            <a:normAutofit/>
          </a:bodyPr>
          <a:lstStyle>
            <a:lvl1pPr algn="l">
              <a:defRPr sz="54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5" name="Subtitle"/>
          <p:cNvSpPr>
            <a:spLocks noGrp="1"/>
          </p:cNvSpPr>
          <p:nvPr>
            <p:ph type="subTitle"/>
          </p:nvPr>
        </p:nvSpPr>
        <p:spPr>
          <a:xfrm>
            <a:off x="566928" y="4114800"/>
            <a:ext cx="6949440" cy="73152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Deck info"/>
          <p:cNvSpPr>
            <a:spLocks noGrp="1"/>
          </p:cNvSpPr>
          <p:nvPr>
            <p:ph type="body" idx="1"/>
          </p:nvPr>
        </p:nvSpPr>
        <p:spPr>
          <a:xfrm>
            <a:off x="566928" y="4937760"/>
            <a:ext cx="6583680" cy="822960"/>
          </a:xfrm>
        </p:spPr>
        <p:txBody>
          <a:bodyPr wrap="square" anchor="t">
            <a:normAutofit/>
          </a:bodyPr>
          <a:lstStyle>
            <a:lvl1pPr algn="l">
              <a:defRPr sz="11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Rev [#]   ·   [Date]</a:t>
            </a:r>
          </a:p>
          <a:p>
            <a:pPr algn="l">
              <a:spcBef>
                <a:spcPts val="300"/>
              </a:spcBef>
            </a:pPr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Prepared for [Customer]</a:t>
            </a:r>
          </a:p>
        </p:txBody>
      </p:sp>
      <p:sp>
        <p:nvSpPr>
          <p:cNvPr id="7" name="Identifiers"/>
          <p:cNvSpPr txBox="1"/>
          <p:nvPr/>
        </p:nvSpPr>
        <p:spPr>
          <a:xfrm>
            <a:off x="566928" y="5852160"/>
            <a:ext cx="73152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pPr algn="l"/>
            <a:r>
              <a:rPr lang="en-US" sz="900" spc="40" dirty="0">
                <a:solidFill>
                  <a:schemeClr val="tx2"/>
                </a:solidFill>
                <a:latin typeface="Consolas"/>
                <a:cs typeface="Consolas"/>
              </a:rPr>
              <a:t>CAGE 9QAJ2   ·   UEI R213CFAESU89   ·   NAICS 541511</a:t>
            </a:r>
          </a:p>
        </p:txBody>
      </p:sp>
      <p:sp>
        <p:nvSpPr>
          <p:cNvPr id="8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9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R-DK-02 Formal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248" y="868680"/>
            <a:ext cx="2743200" cy="393799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ctrTitle"/>
          </p:nvPr>
        </p:nvSpPr>
        <p:spPr>
          <a:xfrm>
            <a:off x="1524305" y="2377440"/>
            <a:ext cx="9144000" cy="1188720"/>
          </a:xfrm>
        </p:spPr>
        <p:txBody>
          <a:bodyPr wrap="square" anchor="ctr">
            <a:normAutofit/>
          </a:bodyPr>
          <a:lstStyle>
            <a:lvl1pPr algn="ctr">
              <a:defRPr sz="44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Rule"/>
          <p:cNvCxnSpPr/>
          <p:nvPr/>
        </p:nvCxnSpPr>
        <p:spPr>
          <a:xfrm>
            <a:off x="5394960" y="3657600"/>
            <a:ext cx="1401775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sp>
        <p:nvSpPr>
          <p:cNvPr id="5" name="Subtitle"/>
          <p:cNvSpPr>
            <a:spLocks noGrp="1"/>
          </p:cNvSpPr>
          <p:nvPr>
            <p:ph type="subTitle"/>
          </p:nvPr>
        </p:nvSpPr>
        <p:spPr>
          <a:xfrm>
            <a:off x="2438705" y="3794760"/>
            <a:ext cx="7315200" cy="640080"/>
          </a:xfrm>
        </p:spPr>
        <p:txBody>
          <a:bodyPr wrap="square" anchor="t">
            <a:normAutofit/>
          </a:bodyPr>
          <a:lstStyle>
            <a:lvl1pPr algn="ctr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Deck info"/>
          <p:cNvSpPr>
            <a:spLocks noGrp="1"/>
          </p:cNvSpPr>
          <p:nvPr>
            <p:ph type="body" idx="1"/>
          </p:nvPr>
        </p:nvSpPr>
        <p:spPr>
          <a:xfrm>
            <a:off x="2438705" y="4572000"/>
            <a:ext cx="7315200" cy="822960"/>
          </a:xfrm>
        </p:spPr>
        <p:txBody>
          <a:bodyPr wrap="square" anchor="t">
            <a:normAutofit/>
          </a:bodyPr>
          <a:lstStyle>
            <a:lvl1pPr algn="ctr">
              <a:defRPr sz="11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Rev [#]   ·   [Date]</a:t>
            </a:r>
          </a:p>
          <a:p>
            <a:pPr algn="ctr">
              <a:spcBef>
                <a:spcPts val="300"/>
              </a:spcBef>
            </a:pPr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Prepared for [Customer]</a:t>
            </a:r>
          </a:p>
        </p:txBody>
      </p:sp>
      <p:sp>
        <p:nvSpPr>
          <p:cNvPr id="7" name="Identifiers"/>
          <p:cNvSpPr txBox="1"/>
          <p:nvPr/>
        </p:nvSpPr>
        <p:spPr>
          <a:xfrm>
            <a:off x="2438705" y="5577840"/>
            <a:ext cx="73152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pPr algn="ctr"/>
            <a:r>
              <a:rPr lang="en-US" sz="900" spc="40" dirty="0">
                <a:solidFill>
                  <a:schemeClr val="tx2"/>
                </a:solidFill>
                <a:latin typeface="Consolas"/>
                <a:cs typeface="Consolas"/>
              </a:rPr>
              <a:t>CAGE 9QAJ2   ·   UEI R213CFAESU89   ·   NAICS 541511</a:t>
            </a:r>
          </a:p>
        </p:txBody>
      </p:sp>
      <p:sp>
        <p:nvSpPr>
          <p:cNvPr id="8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9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DK-03 Capability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Eyebrow"/>
          <p:cNvSpPr txBox="1"/>
          <p:nvPr/>
        </p:nvSpPr>
        <p:spPr>
          <a:xfrm>
            <a:off x="548640" y="640080"/>
            <a:ext cx="68580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200" spc="80" cap="all" dirty="0">
                <a:solidFill>
                  <a:schemeClr val="accent1"/>
                </a:solidFill>
                <a:latin typeface="Consolas"/>
                <a:cs typeface="Consolas"/>
              </a:rPr>
              <a:t>CAPABILITY STATEMENT</a:t>
            </a:r>
          </a:p>
        </p:txBody>
      </p:sp>
      <p:sp>
        <p:nvSpPr>
          <p:cNvPr id="4" name="Capability"/>
          <p:cNvSpPr>
            <a:spLocks noGrp="1"/>
          </p:cNvSpPr>
          <p:nvPr>
            <p:ph type="title"/>
          </p:nvPr>
        </p:nvSpPr>
        <p:spPr>
          <a:xfrm>
            <a:off x="548640" y="960120"/>
            <a:ext cx="7315200" cy="960120"/>
          </a:xfrm>
        </p:spPr>
        <p:txBody>
          <a:bodyPr wrap="square" anchor="t">
            <a:normAutofit/>
          </a:bodyPr>
          <a:lstStyle>
            <a:lvl1pPr algn="l">
              <a:defRPr sz="36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5" name="Active accent"/>
          <p:cNvCxnSpPr/>
          <p:nvPr/>
        </p:nvCxnSpPr>
        <p:spPr>
          <a:xfrm>
            <a:off x="566928" y="2011680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cxnSp>
        <p:nvCxnSpPr>
          <p:cNvPr id="6" name="motif"/>
          <p:cNvCxnSpPr/>
          <p:nvPr/>
        </p:nvCxnSpPr>
        <p:spPr>
          <a:xfrm flipV="1">
            <a:off x="8465515" y="2748686"/>
            <a:ext cx="1009498" cy="588874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7" name="motif"/>
          <p:cNvCxnSpPr/>
          <p:nvPr/>
        </p:nvCxnSpPr>
        <p:spPr>
          <a:xfrm>
            <a:off x="8465515" y="3337560"/>
            <a:ext cx="1009498" cy="588874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8" name="motif"/>
          <p:cNvCxnSpPr/>
          <p:nvPr/>
        </p:nvCxnSpPr>
        <p:spPr>
          <a:xfrm>
            <a:off x="9727387" y="2748686"/>
            <a:ext cx="1009498" cy="588874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9" name="motif"/>
          <p:cNvCxnSpPr/>
          <p:nvPr/>
        </p:nvCxnSpPr>
        <p:spPr>
          <a:xfrm flipV="1">
            <a:off x="9727387" y="3337560"/>
            <a:ext cx="1009498" cy="588874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0" name="motif"/>
          <p:cNvCxnSpPr/>
          <p:nvPr/>
        </p:nvCxnSpPr>
        <p:spPr>
          <a:xfrm>
            <a:off x="9601200" y="2874874"/>
            <a:ext cx="0" cy="925372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sp>
        <p:nvSpPr>
          <p:cNvPr id="11" name="motif node"/>
          <p:cNvSpPr/>
          <p:nvPr/>
        </p:nvSpPr>
        <p:spPr>
          <a:xfrm>
            <a:off x="8213141" y="3211373"/>
            <a:ext cx="252374" cy="252374"/>
          </a:xfrm>
          <a:prstGeom prst="ellipse">
            <a:avLst/>
          </a:prstGeom>
          <a:noFill/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2" name="motif node"/>
          <p:cNvSpPr/>
          <p:nvPr/>
        </p:nvSpPr>
        <p:spPr>
          <a:xfrm>
            <a:off x="9475013" y="2622499"/>
            <a:ext cx="252374" cy="252374"/>
          </a:xfrm>
          <a:prstGeom prst="ellipse">
            <a:avLst/>
          </a:prstGeom>
          <a:noFill/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3" name="motif node"/>
          <p:cNvSpPr/>
          <p:nvPr/>
        </p:nvSpPr>
        <p:spPr>
          <a:xfrm>
            <a:off x="9475013" y="3800247"/>
            <a:ext cx="252374" cy="252374"/>
          </a:xfrm>
          <a:prstGeom prst="ellipse">
            <a:avLst/>
          </a:prstGeom>
          <a:noFill/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4" name="motif node"/>
          <p:cNvSpPr/>
          <p:nvPr/>
        </p:nvSpPr>
        <p:spPr>
          <a:xfrm>
            <a:off x="10736885" y="3211373"/>
            <a:ext cx="252374" cy="252374"/>
          </a:xfrm>
          <a:prstGeom prst="ellipse">
            <a:avLst/>
          </a:prstGeom>
          <a:noFill/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5" name="motif dot"/>
          <p:cNvSpPr/>
          <p:nvPr/>
        </p:nvSpPr>
        <p:spPr>
          <a:xfrm>
            <a:off x="8286750" y="3284982"/>
            <a:ext cx="105156" cy="10515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6" name="motif dot"/>
          <p:cNvSpPr/>
          <p:nvPr/>
        </p:nvSpPr>
        <p:spPr>
          <a:xfrm>
            <a:off x="10810494" y="3284982"/>
            <a:ext cx="105156" cy="10515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7" name="Capability description"/>
          <p:cNvSpPr>
            <a:spLocks noGrp="1"/>
          </p:cNvSpPr>
          <p:nvPr>
            <p:ph idx="1"/>
          </p:nvPr>
        </p:nvSpPr>
        <p:spPr>
          <a:xfrm>
            <a:off x="548640" y="2286000"/>
            <a:ext cx="6583680" cy="329184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8" name="Evidence / caveat"/>
          <p:cNvSpPr>
            <a:spLocks noGrp="1"/>
          </p:cNvSpPr>
          <p:nvPr>
            <p:ph type="body" idx="2"/>
          </p:nvPr>
        </p:nvSpPr>
        <p:spPr>
          <a:xfrm>
            <a:off x="548640" y="5760720"/>
            <a:ext cx="9601200" cy="320040"/>
          </a:xfrm>
        </p:spPr>
        <p:txBody>
          <a:bodyPr wrap="square" anchor="t">
            <a:normAutofit/>
          </a:bodyPr>
          <a:lstStyle>
            <a:lvl1pPr algn="l">
              <a:defRPr sz="10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000" spc="30" dirty="0">
                <a:solidFill>
                  <a:schemeClr val="tx2"/>
                </a:solidFill>
                <a:latin typeface="Consolas"/>
                <a:cs typeface="Consolas"/>
              </a:rPr>
              <a:t>Evidence: [ ]   ·   Caveat: [Needs input]</a:t>
            </a:r>
          </a:p>
        </p:txBody>
      </p:sp>
      <p:sp>
        <p:nvSpPr>
          <p:cNvPr id="19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20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DK-04 Briefing 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sp>
        <p:nvSpPr>
          <p:cNvPr id="5" name="Orientation"/>
          <p:cNvSpPr>
            <a:spLocks noGrp="1"/>
          </p:cNvSpPr>
          <p:nvPr>
            <p:ph type="body" idx="2"/>
          </p:nvPr>
        </p:nvSpPr>
        <p:spPr>
          <a:xfrm>
            <a:off x="457200" y="1737360"/>
            <a:ext cx="2926080" cy="4206240"/>
          </a:xfrm>
        </p:spPr>
        <p:txBody>
          <a:bodyPr wrap="square" anchor="t">
            <a:normAutofit/>
          </a:bodyPr>
          <a:lstStyle>
            <a:lvl1pPr algn="l">
              <a:defRPr sz="1200" spc="2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Context</a:t>
            </a:r>
          </a:p>
          <a:p>
            <a:pPr algn="l">
              <a:spcBef>
                <a:spcPts val="8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Customer</a:t>
            </a:r>
          </a:p>
          <a:p>
            <a:pPr algn="l">
              <a:spcBef>
                <a:spcPts val="8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Rev [#] · [Date]</a:t>
            </a:r>
          </a:p>
          <a:p>
            <a:pPr algn="l">
              <a:spcBef>
                <a:spcPts val="8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Distribution</a:t>
            </a:r>
          </a:p>
        </p:txBody>
      </p:sp>
      <p:cxnSp>
        <p:nvCxnSpPr>
          <p:cNvPr id="6" name="Column rule"/>
          <p:cNvCxnSpPr/>
          <p:nvPr/>
        </p:nvCxnSpPr>
        <p:spPr>
          <a:xfrm>
            <a:off x="3703320" y="1737360"/>
            <a:ext cx="0" cy="4206240"/>
          </a:xfrm>
          <a:prstGeom prst="line">
            <a:avLst/>
          </a:prstGeom>
          <a:ln w="9525" cap="flat">
            <a:solidFill>
              <a:schemeClr val="tx2">
                <a:alpha val="60000"/>
              </a:schemeClr>
            </a:solidFill>
          </a:ln>
        </p:spPr>
      </p:cxnSp>
      <p:sp>
        <p:nvSpPr>
          <p:cNvPr id="7" name="Agenda"/>
          <p:cNvSpPr>
            <a:spLocks noGrp="1"/>
          </p:cNvSpPr>
          <p:nvPr>
            <p:ph idx="1"/>
          </p:nvPr>
        </p:nvSpPr>
        <p:spPr>
          <a:xfrm>
            <a:off x="4023360" y="1737360"/>
            <a:ext cx="7680960" cy="420624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8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9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PR-DK-05 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566928"/>
            <a:ext cx="2743200" cy="393799"/>
          </a:xfrm>
          <a:prstGeom prst="rect">
            <a:avLst/>
          </a:prstGeom>
        </p:spPr>
      </p:pic>
      <p:sp>
        <p:nvSpPr>
          <p:cNvPr id="3" name="Section code"/>
          <p:cNvSpPr>
            <a:spLocks noGrp="1"/>
          </p:cNvSpPr>
          <p:nvPr>
            <p:ph type="body" idx="1"/>
          </p:nvPr>
        </p:nvSpPr>
        <p:spPr>
          <a:xfrm>
            <a:off x="566928" y="2011680"/>
            <a:ext cx="6400800" cy="274320"/>
          </a:xfrm>
        </p:spPr>
        <p:txBody>
          <a:bodyPr wrap="square" anchor="b">
            <a:normAutofit/>
          </a:bodyPr>
          <a:lstStyle>
            <a:lvl1pPr algn="l">
              <a:defRPr sz="1100" spc="6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60" cap="all" dirty="0">
                <a:solidFill>
                  <a:schemeClr val="tx2"/>
                </a:solidFill>
                <a:latin typeface="Consolas"/>
                <a:cs typeface="Consolas"/>
              </a:rPr>
              <a:t>Section 01  ·  [Topic]</a:t>
            </a:r>
          </a:p>
        </p:txBody>
      </p:sp>
      <p:cxnSp>
        <p:nvCxnSpPr>
          <p:cNvPr id="4" name="Active accent"/>
          <p:cNvCxnSpPr/>
          <p:nvPr/>
        </p:nvCxnSpPr>
        <p:spPr>
          <a:xfrm>
            <a:off x="566928" y="2395728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5" name="Section title"/>
          <p:cNvSpPr>
            <a:spLocks noGrp="1"/>
          </p:cNvSpPr>
          <p:nvPr>
            <p:ph type="title"/>
          </p:nvPr>
        </p:nvSpPr>
        <p:spPr>
          <a:xfrm>
            <a:off x="548640" y="2578608"/>
            <a:ext cx="6400800" cy="1463040"/>
          </a:xfrm>
        </p:spPr>
        <p:txBody>
          <a:bodyPr wrap="square" anchor="t">
            <a:normAutofit/>
          </a:bodyPr>
          <a:lstStyle>
            <a:lvl1pPr algn="l">
              <a:defRPr sz="48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ection summary"/>
          <p:cNvSpPr>
            <a:spLocks noGrp="1"/>
          </p:cNvSpPr>
          <p:nvPr>
            <p:ph type="body" idx="2"/>
          </p:nvPr>
        </p:nvSpPr>
        <p:spPr>
          <a:xfrm>
            <a:off x="566928" y="4114800"/>
            <a:ext cx="6400800" cy="109728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7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8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R-DK-06 Thes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hesis marker"/>
          <p:cNvSpPr txBox="1"/>
          <p:nvPr/>
        </p:nvSpPr>
        <p:spPr>
          <a:xfrm>
            <a:off x="548640" y="868680"/>
            <a:ext cx="36576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000" spc="80" cap="all" dirty="0">
                <a:solidFill>
                  <a:schemeClr val="tx2"/>
                </a:solidFill>
                <a:latin typeface="Consolas"/>
                <a:cs typeface="Consolas"/>
              </a:rPr>
              <a:t>THESIS</a:t>
            </a:r>
          </a:p>
        </p:txBody>
      </p:sp>
      <p:cxnSp>
        <p:nvCxnSpPr>
          <p:cNvPr id="3" name="Active accent"/>
          <p:cNvCxnSpPr/>
          <p:nvPr/>
        </p:nvCxnSpPr>
        <p:spPr>
          <a:xfrm>
            <a:off x="566928" y="1280160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4" name="Thesis statement"/>
          <p:cNvSpPr>
            <a:spLocks noGrp="1"/>
          </p:cNvSpPr>
          <p:nvPr>
            <p:ph type="title"/>
          </p:nvPr>
        </p:nvSpPr>
        <p:spPr>
          <a:xfrm>
            <a:off x="548640" y="1463040"/>
            <a:ext cx="9692640" cy="3291840"/>
          </a:xfrm>
        </p:spPr>
        <p:txBody>
          <a:bodyPr wrap="square" anchor="t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5" name="Attribution"/>
          <p:cNvSpPr>
            <a:spLocks noGrp="1"/>
          </p:cNvSpPr>
          <p:nvPr>
            <p:ph type="body" idx="1"/>
          </p:nvPr>
        </p:nvSpPr>
        <p:spPr>
          <a:xfrm>
            <a:off x="566928" y="5486400"/>
            <a:ext cx="8229600" cy="457200"/>
          </a:xfrm>
        </p:spPr>
        <p:txBody>
          <a:bodyPr wrap="square" anchor="t">
            <a:normAutofit/>
          </a:bodyPr>
          <a:lstStyle>
            <a:lvl1pPr algn="l">
              <a:defRPr sz="1000" spc="4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000" spc="40" dirty="0">
                <a:solidFill>
                  <a:schemeClr val="tx2"/>
                </a:solidFill>
                <a:latin typeface="Consolas"/>
                <a:cs typeface="Consolas"/>
              </a:rPr>
              <a:t>Source → Evidence  ·  [Needs input]</a:t>
            </a:r>
          </a:p>
        </p:txBody>
      </p:sp>
      <p:sp>
        <p:nvSpPr>
          <p:cNvPr id="6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7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PR-DK-07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sp>
        <p:nvSpPr>
          <p:cNvPr id="5" name="Content 1"/>
          <p:cNvSpPr>
            <a:spLocks noGrp="1"/>
          </p:cNvSpPr>
          <p:nvPr>
            <p:ph idx="1"/>
          </p:nvPr>
        </p:nvSpPr>
        <p:spPr>
          <a:xfrm>
            <a:off x="457200" y="1737360"/>
            <a:ext cx="5574640" cy="420624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Content 2"/>
          <p:cNvSpPr>
            <a:spLocks noGrp="1"/>
          </p:cNvSpPr>
          <p:nvPr>
            <p:ph idx="2"/>
          </p:nvPr>
        </p:nvSpPr>
        <p:spPr>
          <a:xfrm>
            <a:off x="6159856" y="1737360"/>
            <a:ext cx="5574640" cy="420624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7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8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DK-08 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sp>
        <p:nvSpPr>
          <p:cNvPr id="5" name="Content 1"/>
          <p:cNvSpPr>
            <a:spLocks noGrp="1"/>
          </p:cNvSpPr>
          <p:nvPr>
            <p:ph idx="1"/>
          </p:nvPr>
        </p:nvSpPr>
        <p:spPr>
          <a:xfrm>
            <a:off x="457200" y="1737360"/>
            <a:ext cx="3673754" cy="4206240"/>
          </a:xfrm>
        </p:spPr>
        <p:txBody>
          <a:bodyPr wrap="square" anchor="t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Content 2"/>
          <p:cNvSpPr>
            <a:spLocks noGrp="1"/>
          </p:cNvSpPr>
          <p:nvPr>
            <p:ph idx="2"/>
          </p:nvPr>
        </p:nvSpPr>
        <p:spPr>
          <a:xfrm>
            <a:off x="4258970" y="1737360"/>
            <a:ext cx="3673754" cy="4206240"/>
          </a:xfrm>
        </p:spPr>
        <p:txBody>
          <a:bodyPr wrap="square" anchor="t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7" name="Content 3"/>
          <p:cNvSpPr>
            <a:spLocks noGrp="1"/>
          </p:cNvSpPr>
          <p:nvPr>
            <p:ph idx="3"/>
          </p:nvPr>
        </p:nvSpPr>
        <p:spPr>
          <a:xfrm>
            <a:off x="8060741" y="1737360"/>
            <a:ext cx="3673754" cy="4206240"/>
          </a:xfrm>
        </p:spPr>
        <p:txBody>
          <a:bodyPr wrap="square" anchor="t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8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9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DK-09 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cxnSp>
        <p:nvCxnSpPr>
          <p:cNvPr id="3" name="Active accent"/>
          <p:cNvCxnSpPr/>
          <p:nvPr/>
        </p:nvCxnSpPr>
        <p:spPr>
          <a:xfrm>
            <a:off x="566928" y="960120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4" name="Title"/>
          <p:cNvSpPr>
            <a:spLocks noGrp="1"/>
          </p:cNvSpPr>
          <p:nvPr>
            <p:ph type="title"/>
          </p:nvPr>
        </p:nvSpPr>
        <p:spPr>
          <a:xfrm>
            <a:off x="457200" y="1143000"/>
            <a:ext cx="5574640" cy="3291840"/>
          </a:xfrm>
        </p:spPr>
        <p:txBody>
          <a:bodyPr wrap="square" anchor="t">
            <a:normAutofit/>
          </a:bodyPr>
          <a:lstStyle>
            <a:lvl1pPr algn="l">
              <a:defRPr sz="34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5" name="Column rule"/>
          <p:cNvCxnSpPr/>
          <p:nvPr/>
        </p:nvCxnSpPr>
        <p:spPr>
          <a:xfrm>
            <a:off x="6095848" y="1143000"/>
            <a:ext cx="0" cy="4572000"/>
          </a:xfrm>
          <a:prstGeom prst="line">
            <a:avLst/>
          </a:prstGeom>
          <a:ln w="9525" cap="flat">
            <a:solidFill>
              <a:schemeClr val="tx2">
                <a:alpha val="60000"/>
              </a:schemeClr>
            </a:solidFill>
          </a:ln>
        </p:spPr>
      </p:cxnSp>
      <p:sp>
        <p:nvSpPr>
          <p:cNvPr id="6" name="Content"/>
          <p:cNvSpPr>
            <a:spLocks noGrp="1"/>
          </p:cNvSpPr>
          <p:nvPr>
            <p:ph idx="1"/>
          </p:nvPr>
        </p:nvSpPr>
        <p:spPr>
          <a:xfrm>
            <a:off x="6159856" y="1143000"/>
            <a:ext cx="5574640" cy="457200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7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8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DK-10 Full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"/>
          <p:cNvSpPr>
            <a:spLocks noGrp="1"/>
          </p:cNvSpPr>
          <p:nvPr>
            <p:ph idx="1"/>
          </p:nvPr>
        </p:nvSpPr>
        <p:spPr>
          <a:xfrm>
            <a:off x="457200" y="457200"/>
            <a:ext cx="11277295" cy="566928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3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4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DK-11 Evidence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cxnSp>
        <p:nvCxnSpPr>
          <p:cNvPr id="5" name="Timeline rail"/>
          <p:cNvCxnSpPr/>
          <p:nvPr/>
        </p:nvCxnSpPr>
        <p:spPr>
          <a:xfrm>
            <a:off x="1143000" y="2057400"/>
            <a:ext cx="0" cy="356616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sp>
        <p:nvSpPr>
          <p:cNvPr id="6" name="Marker 1"/>
          <p:cNvSpPr/>
          <p:nvPr/>
        </p:nvSpPr>
        <p:spPr>
          <a:xfrm>
            <a:off x="1074420" y="1988820"/>
            <a:ext cx="137160" cy="1371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7" name="Label 1"/>
          <p:cNvSpPr>
            <a:spLocks noGrp="1"/>
          </p:cNvSpPr>
          <p:nvPr>
            <p:ph type="body" idx="1"/>
          </p:nvPr>
        </p:nvSpPr>
        <p:spPr>
          <a:xfrm>
            <a:off x="1463040" y="1874520"/>
            <a:ext cx="3017520" cy="365760"/>
          </a:xfrm>
        </p:spPr>
        <p:txBody>
          <a:bodyPr wrap="square" anchor="ctr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r>
              <a:rPr lang="en-US" sz="1600" dirty="0">
                <a:solidFill>
                  <a:schemeClr val="tx1"/>
                </a:solidFill>
                <a:latin typeface="+mn-lt"/>
              </a:rPr>
              <a:t>Source</a:t>
            </a:r>
          </a:p>
        </p:txBody>
      </p:sp>
      <p:sp>
        <p:nvSpPr>
          <p:cNvPr id="8" name="Marker 2"/>
          <p:cNvSpPr/>
          <p:nvPr/>
        </p:nvSpPr>
        <p:spPr>
          <a:xfrm>
            <a:off x="1074420" y="2880360"/>
            <a:ext cx="137160" cy="1371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9" name="Label 2"/>
          <p:cNvSpPr>
            <a:spLocks noGrp="1"/>
          </p:cNvSpPr>
          <p:nvPr>
            <p:ph type="body" idx="2"/>
          </p:nvPr>
        </p:nvSpPr>
        <p:spPr>
          <a:xfrm>
            <a:off x="1463040" y="2766060"/>
            <a:ext cx="3017520" cy="365760"/>
          </a:xfrm>
        </p:spPr>
        <p:txBody>
          <a:bodyPr wrap="square" anchor="ctr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r>
              <a:rPr lang="en-US" sz="1600" dirty="0">
                <a:solidFill>
                  <a:schemeClr val="tx1"/>
                </a:solidFill>
                <a:latin typeface="+mn-lt"/>
              </a:rPr>
              <a:t>Build</a:t>
            </a:r>
          </a:p>
        </p:txBody>
      </p:sp>
      <p:sp>
        <p:nvSpPr>
          <p:cNvPr id="10" name="Marker 3"/>
          <p:cNvSpPr/>
          <p:nvPr/>
        </p:nvSpPr>
        <p:spPr>
          <a:xfrm>
            <a:off x="1074420" y="3771900"/>
            <a:ext cx="137160" cy="1371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1" name="Label 3"/>
          <p:cNvSpPr>
            <a:spLocks noGrp="1"/>
          </p:cNvSpPr>
          <p:nvPr>
            <p:ph type="body" idx="3"/>
          </p:nvPr>
        </p:nvSpPr>
        <p:spPr>
          <a:xfrm>
            <a:off x="1463040" y="3657600"/>
            <a:ext cx="3017520" cy="365760"/>
          </a:xfrm>
        </p:spPr>
        <p:txBody>
          <a:bodyPr wrap="square" anchor="ctr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r>
              <a:rPr lang="en-US" sz="1600" dirty="0">
                <a:solidFill>
                  <a:schemeClr val="tx1"/>
                </a:solidFill>
                <a:latin typeface="+mn-lt"/>
              </a:rPr>
              <a:t>Scan</a:t>
            </a:r>
          </a:p>
        </p:txBody>
      </p:sp>
      <p:sp>
        <p:nvSpPr>
          <p:cNvPr id="12" name="Marker 4"/>
          <p:cNvSpPr/>
          <p:nvPr/>
        </p:nvSpPr>
        <p:spPr>
          <a:xfrm>
            <a:off x="1074420" y="4663440"/>
            <a:ext cx="137160" cy="1371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3" name="Label 4"/>
          <p:cNvSpPr>
            <a:spLocks noGrp="1"/>
          </p:cNvSpPr>
          <p:nvPr>
            <p:ph type="body" idx="4"/>
          </p:nvPr>
        </p:nvSpPr>
        <p:spPr>
          <a:xfrm>
            <a:off x="1463040" y="4549140"/>
            <a:ext cx="3017520" cy="365760"/>
          </a:xfrm>
        </p:spPr>
        <p:txBody>
          <a:bodyPr wrap="square" anchor="ctr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r>
              <a:rPr lang="en-US" sz="1600" dirty="0">
                <a:solidFill>
                  <a:schemeClr val="tx1"/>
                </a:solidFill>
                <a:latin typeface="+mn-lt"/>
              </a:rPr>
              <a:t>Test</a:t>
            </a:r>
          </a:p>
        </p:txBody>
      </p:sp>
      <p:sp>
        <p:nvSpPr>
          <p:cNvPr id="14" name="Marker 5"/>
          <p:cNvSpPr/>
          <p:nvPr/>
        </p:nvSpPr>
        <p:spPr>
          <a:xfrm>
            <a:off x="1074420" y="5554980"/>
            <a:ext cx="137160" cy="1371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5" name="Label 5"/>
          <p:cNvSpPr>
            <a:spLocks noGrp="1"/>
          </p:cNvSpPr>
          <p:nvPr>
            <p:ph type="body" idx="5"/>
          </p:nvPr>
        </p:nvSpPr>
        <p:spPr>
          <a:xfrm>
            <a:off x="1463040" y="5440680"/>
            <a:ext cx="3017520" cy="365760"/>
          </a:xfrm>
        </p:spPr>
        <p:txBody>
          <a:bodyPr wrap="square" anchor="ctr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algn="l"/>
            <a:r>
              <a:rPr lang="en-US" sz="1600" dirty="0">
                <a:solidFill>
                  <a:schemeClr val="tx1"/>
                </a:solidFill>
                <a:latin typeface="+mn-lt"/>
              </a:rPr>
              <a:t>Review</a:t>
            </a:r>
          </a:p>
        </p:txBody>
      </p:sp>
      <p:sp>
        <p:nvSpPr>
          <p:cNvPr id="16" name="Detail"/>
          <p:cNvSpPr>
            <a:spLocks noGrp="1"/>
          </p:cNvSpPr>
          <p:nvPr>
            <p:ph idx="6"/>
          </p:nvPr>
        </p:nvSpPr>
        <p:spPr>
          <a:xfrm>
            <a:off x="4846320" y="1737360"/>
            <a:ext cx="6858000" cy="420624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7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18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DK-12 Executive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sp>
        <p:nvSpPr>
          <p:cNvPr id="5" name="Label Decision / recommendation"/>
          <p:cNvSpPr txBox="1"/>
          <p:nvPr/>
        </p:nvSpPr>
        <p:spPr>
          <a:xfrm>
            <a:off x="457200" y="1737360"/>
            <a:ext cx="5574640" cy="237744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000" spc="60" cap="all" dirty="0">
                <a:solidFill>
                  <a:schemeClr val="accent1"/>
                </a:solidFill>
                <a:latin typeface="Consolas"/>
                <a:cs typeface="Consolas"/>
              </a:rPr>
              <a:t>Decision / recommendation</a:t>
            </a:r>
          </a:p>
        </p:txBody>
      </p:sp>
      <p:sp>
        <p:nvSpPr>
          <p:cNvPr id="6" name="Decision / recommendation"/>
          <p:cNvSpPr>
            <a:spLocks noGrp="1"/>
          </p:cNvSpPr>
          <p:nvPr>
            <p:ph idx="1"/>
          </p:nvPr>
        </p:nvSpPr>
        <p:spPr>
          <a:xfrm>
            <a:off x="457200" y="2011680"/>
            <a:ext cx="5574640" cy="1097280"/>
          </a:xfrm>
        </p:spPr>
        <p:txBody>
          <a:bodyPr wrap="square" anchor="t">
            <a:normAutofit/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7" name="Label Alternatives considered"/>
          <p:cNvSpPr txBox="1"/>
          <p:nvPr/>
        </p:nvSpPr>
        <p:spPr>
          <a:xfrm>
            <a:off x="6159856" y="1737360"/>
            <a:ext cx="5574640" cy="237744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000" spc="60" cap="all" dirty="0">
                <a:solidFill>
                  <a:schemeClr val="tx2"/>
                </a:solidFill>
                <a:latin typeface="Consolas"/>
                <a:cs typeface="Consolas"/>
              </a:rPr>
              <a:t>Alternatives considered</a:t>
            </a:r>
          </a:p>
        </p:txBody>
      </p:sp>
      <p:sp>
        <p:nvSpPr>
          <p:cNvPr id="8" name="Alternatives considered"/>
          <p:cNvSpPr>
            <a:spLocks noGrp="1"/>
          </p:cNvSpPr>
          <p:nvPr>
            <p:ph idx="2"/>
          </p:nvPr>
        </p:nvSpPr>
        <p:spPr>
          <a:xfrm>
            <a:off x="6159856" y="2011680"/>
            <a:ext cx="5574640" cy="1097280"/>
          </a:xfrm>
        </p:spPr>
        <p:txBody>
          <a:bodyPr wrap="square" anchor="t">
            <a:normAutofit/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9" name="Label Assumptions"/>
          <p:cNvSpPr txBox="1"/>
          <p:nvPr/>
        </p:nvSpPr>
        <p:spPr>
          <a:xfrm>
            <a:off x="457200" y="3154680"/>
            <a:ext cx="5574640" cy="237744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000" spc="60" cap="all" dirty="0">
                <a:solidFill>
                  <a:schemeClr val="tx2"/>
                </a:solidFill>
                <a:latin typeface="Consolas"/>
                <a:cs typeface="Consolas"/>
              </a:rPr>
              <a:t>Assumptions</a:t>
            </a:r>
          </a:p>
        </p:txBody>
      </p:sp>
      <p:sp>
        <p:nvSpPr>
          <p:cNvPr id="10" name="Assumptions"/>
          <p:cNvSpPr>
            <a:spLocks noGrp="1"/>
          </p:cNvSpPr>
          <p:nvPr>
            <p:ph idx="3"/>
          </p:nvPr>
        </p:nvSpPr>
        <p:spPr>
          <a:xfrm>
            <a:off x="457200" y="3429000"/>
            <a:ext cx="5574640" cy="1097280"/>
          </a:xfrm>
        </p:spPr>
        <p:txBody>
          <a:bodyPr wrap="square" anchor="t">
            <a:normAutofit/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1" name="Label Evidence"/>
          <p:cNvSpPr txBox="1"/>
          <p:nvPr/>
        </p:nvSpPr>
        <p:spPr>
          <a:xfrm>
            <a:off x="6159856" y="3154680"/>
            <a:ext cx="5574640" cy="237744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000" spc="60" cap="all" dirty="0">
                <a:solidFill>
                  <a:schemeClr val="tx2"/>
                </a:solidFill>
                <a:latin typeface="Consolas"/>
                <a:cs typeface="Consolas"/>
              </a:rPr>
              <a:t>Evidence</a:t>
            </a:r>
          </a:p>
        </p:txBody>
      </p:sp>
      <p:sp>
        <p:nvSpPr>
          <p:cNvPr id="12" name="Evidence"/>
          <p:cNvSpPr>
            <a:spLocks noGrp="1"/>
          </p:cNvSpPr>
          <p:nvPr>
            <p:ph idx="4"/>
          </p:nvPr>
        </p:nvSpPr>
        <p:spPr>
          <a:xfrm>
            <a:off x="6159856" y="3429000"/>
            <a:ext cx="5574640" cy="1097280"/>
          </a:xfrm>
        </p:spPr>
        <p:txBody>
          <a:bodyPr wrap="square" anchor="t">
            <a:normAutofit/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3" name="Label Open risk"/>
          <p:cNvSpPr txBox="1"/>
          <p:nvPr/>
        </p:nvSpPr>
        <p:spPr>
          <a:xfrm>
            <a:off x="457200" y="4572000"/>
            <a:ext cx="5574640" cy="237744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000" spc="60" cap="all" dirty="0">
                <a:solidFill>
                  <a:schemeClr val="tx2"/>
                </a:solidFill>
                <a:latin typeface="Consolas"/>
                <a:cs typeface="Consolas"/>
              </a:rPr>
              <a:t>Open risk</a:t>
            </a:r>
          </a:p>
        </p:txBody>
      </p:sp>
      <p:sp>
        <p:nvSpPr>
          <p:cNvPr id="14" name="Open risk"/>
          <p:cNvSpPr>
            <a:spLocks noGrp="1"/>
          </p:cNvSpPr>
          <p:nvPr>
            <p:ph idx="5"/>
          </p:nvPr>
        </p:nvSpPr>
        <p:spPr>
          <a:xfrm>
            <a:off x="457200" y="4846320"/>
            <a:ext cx="5574640" cy="1097280"/>
          </a:xfrm>
        </p:spPr>
        <p:txBody>
          <a:bodyPr wrap="square" anchor="t">
            <a:normAutofit/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5" name="Label Next gate / owner"/>
          <p:cNvSpPr txBox="1"/>
          <p:nvPr/>
        </p:nvSpPr>
        <p:spPr>
          <a:xfrm>
            <a:off x="6159856" y="4572000"/>
            <a:ext cx="5574640" cy="237744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000" spc="60" cap="all" dirty="0">
                <a:solidFill>
                  <a:schemeClr val="tx2"/>
                </a:solidFill>
                <a:latin typeface="Consolas"/>
                <a:cs typeface="Consolas"/>
              </a:rPr>
              <a:t>Next gate / owner</a:t>
            </a:r>
          </a:p>
        </p:txBody>
      </p:sp>
      <p:sp>
        <p:nvSpPr>
          <p:cNvPr id="16" name="Next gate / owner"/>
          <p:cNvSpPr>
            <a:spLocks noGrp="1"/>
          </p:cNvSpPr>
          <p:nvPr>
            <p:ph idx="6"/>
          </p:nvPr>
        </p:nvSpPr>
        <p:spPr>
          <a:xfrm>
            <a:off x="6159856" y="4846320"/>
            <a:ext cx="5574640" cy="1097280"/>
          </a:xfrm>
        </p:spPr>
        <p:txBody>
          <a:bodyPr wrap="square" anchor="t">
            <a:normAutofit/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7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18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DK-13 Integration Fl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sp>
        <p:nvSpPr>
          <p:cNvPr id="5" name="Node 1"/>
          <p:cNvSpPr/>
          <p:nvPr/>
        </p:nvSpPr>
        <p:spPr>
          <a:xfrm>
            <a:off x="731520" y="2194560"/>
            <a:ext cx="2743200" cy="1005840"/>
          </a:xfrm>
          <a:prstGeom prst="rect">
            <a:avLst/>
          </a:prstGeom>
          <a:noFill/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6" name="Source"/>
          <p:cNvSpPr>
            <a:spLocks noGrp="1"/>
          </p:cNvSpPr>
          <p:nvPr>
            <p:ph type="body" idx="1"/>
          </p:nvPr>
        </p:nvSpPr>
        <p:spPr>
          <a:xfrm>
            <a:off x="731520" y="2194560"/>
            <a:ext cx="2743200" cy="1005840"/>
          </a:xfrm>
        </p:spPr>
        <p:txBody>
          <a:bodyPr wrap="square" anchor="ctr">
            <a:normAutofit/>
          </a:bodyPr>
          <a:lstStyle>
            <a:lvl1pPr algn="ctr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algn="ctr"/>
            <a:r>
              <a:rPr lang="en-US" sz="1600" dirty="0">
                <a:solidFill>
                  <a:schemeClr val="tx1"/>
                </a:solidFill>
                <a:latin typeface="+mn-lt"/>
              </a:rPr>
              <a:t>Source</a:t>
            </a:r>
          </a:p>
        </p:txBody>
      </p:sp>
      <p:sp>
        <p:nvSpPr>
          <p:cNvPr id="7" name="Node 2"/>
          <p:cNvSpPr/>
          <p:nvPr/>
        </p:nvSpPr>
        <p:spPr>
          <a:xfrm>
            <a:off x="4727448" y="2194560"/>
            <a:ext cx="2743200" cy="1005840"/>
          </a:xfrm>
          <a:prstGeom prst="rect">
            <a:avLst/>
          </a:prstGeom>
          <a:noFill/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8" name="Interface / Seam"/>
          <p:cNvSpPr>
            <a:spLocks noGrp="1"/>
          </p:cNvSpPr>
          <p:nvPr>
            <p:ph type="body" idx="2"/>
          </p:nvPr>
        </p:nvSpPr>
        <p:spPr>
          <a:xfrm>
            <a:off x="4727448" y="2194560"/>
            <a:ext cx="2743200" cy="1005840"/>
          </a:xfrm>
        </p:spPr>
        <p:txBody>
          <a:bodyPr wrap="square" anchor="ctr">
            <a:normAutofit/>
          </a:bodyPr>
          <a:lstStyle>
            <a:lvl1pPr algn="ctr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algn="ctr"/>
            <a:r>
              <a:rPr lang="en-US" sz="1600" dirty="0">
                <a:solidFill>
                  <a:schemeClr val="tx1"/>
                </a:solidFill>
                <a:latin typeface="+mn-lt"/>
              </a:rPr>
              <a:t>Interface / Seam</a:t>
            </a:r>
          </a:p>
        </p:txBody>
      </p:sp>
      <p:sp>
        <p:nvSpPr>
          <p:cNvPr id="9" name="Node 3"/>
          <p:cNvSpPr/>
          <p:nvPr/>
        </p:nvSpPr>
        <p:spPr>
          <a:xfrm>
            <a:off x="8714232" y="2194560"/>
            <a:ext cx="2743200" cy="1005840"/>
          </a:xfrm>
          <a:prstGeom prst="rect">
            <a:avLst/>
          </a:prstGeom>
          <a:noFill/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0" name="Sink"/>
          <p:cNvSpPr>
            <a:spLocks noGrp="1"/>
          </p:cNvSpPr>
          <p:nvPr>
            <p:ph type="body" idx="3"/>
          </p:nvPr>
        </p:nvSpPr>
        <p:spPr>
          <a:xfrm>
            <a:off x="8714232" y="2194560"/>
            <a:ext cx="2743200" cy="1005840"/>
          </a:xfrm>
        </p:spPr>
        <p:txBody>
          <a:bodyPr wrap="square" anchor="ctr">
            <a:normAutofit/>
          </a:bodyPr>
          <a:lstStyle>
            <a:lvl1pPr algn="ctr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pPr algn="ctr"/>
            <a:r>
              <a:rPr lang="en-US" sz="1600" dirty="0">
                <a:solidFill>
                  <a:schemeClr val="tx1"/>
                </a:solidFill>
                <a:latin typeface="+mn-lt"/>
              </a:rPr>
              <a:t>Sink</a:t>
            </a:r>
          </a:p>
        </p:txBody>
      </p:sp>
      <p:cxnSp>
        <p:nvCxnSpPr>
          <p:cNvPr id="11" name="Trace"/>
          <p:cNvCxnSpPr/>
          <p:nvPr/>
        </p:nvCxnSpPr>
        <p:spPr>
          <a:xfrm>
            <a:off x="3474720" y="2697480"/>
            <a:ext cx="1252728" cy="0"/>
          </a:xfrm>
          <a:prstGeom prst="line">
            <a:avLst/>
          </a:prstGeom>
          <a:ln w="19050" cap="flat">
            <a:solidFill>
              <a:schemeClr val="accent1"/>
            </a:solidFill>
            <a:tailEnd type="triangle" w="med" len="med"/>
          </a:ln>
        </p:spPr>
      </p:cxnSp>
      <p:cxnSp>
        <p:nvCxnSpPr>
          <p:cNvPr id="12" name="Trace"/>
          <p:cNvCxnSpPr/>
          <p:nvPr/>
        </p:nvCxnSpPr>
        <p:spPr>
          <a:xfrm>
            <a:off x="7470648" y="2697480"/>
            <a:ext cx="1243584" cy="0"/>
          </a:xfrm>
          <a:prstGeom prst="line">
            <a:avLst/>
          </a:prstGeom>
          <a:ln w="19050" cap="flat">
            <a:solidFill>
              <a:schemeClr val="accent1"/>
            </a:solidFill>
            <a:tailEnd type="triangle" w="med" len="med"/>
          </a:ln>
        </p:spPr>
      </p:cxnSp>
      <p:sp>
        <p:nvSpPr>
          <p:cNvPr id="13" name="Seam label"/>
          <p:cNvSpPr>
            <a:spLocks noGrp="1"/>
          </p:cNvSpPr>
          <p:nvPr>
            <p:ph type="body" idx="4"/>
          </p:nvPr>
        </p:nvSpPr>
        <p:spPr>
          <a:xfrm>
            <a:off x="4727448" y="3291840"/>
            <a:ext cx="2743200" cy="274320"/>
          </a:xfrm>
        </p:spPr>
        <p:txBody>
          <a:bodyPr wrap="square" anchor="t">
            <a:normAutofit/>
          </a:bodyPr>
          <a:lstStyle>
            <a:lvl1pPr algn="ctr">
              <a:defRPr sz="1000" spc="4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1000" spc="40" cap="all" dirty="0">
                <a:solidFill>
                  <a:schemeClr val="tx2"/>
                </a:solidFill>
                <a:latin typeface="Consolas"/>
                <a:cs typeface="Consolas"/>
              </a:rPr>
              <a:t>[Interface / contract]</a:t>
            </a:r>
          </a:p>
        </p:txBody>
      </p:sp>
      <p:sp>
        <p:nvSpPr>
          <p:cNvPr id="14" name="Notes"/>
          <p:cNvSpPr>
            <a:spLocks noGrp="1"/>
          </p:cNvSpPr>
          <p:nvPr>
            <p:ph idx="5"/>
          </p:nvPr>
        </p:nvSpPr>
        <p:spPr>
          <a:xfrm>
            <a:off x="731520" y="4023360"/>
            <a:ext cx="10698480" cy="1737360"/>
          </a:xfrm>
        </p:spPr>
        <p:txBody>
          <a:bodyPr wrap="square" anchor="t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5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16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PR-DK-15 Chart Explan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sp>
        <p:nvSpPr>
          <p:cNvPr id="5" name="Chart"/>
          <p:cNvSpPr>
            <a:spLocks noGrp="1"/>
          </p:cNvSpPr>
          <p:nvPr>
            <p:ph type="chart" idx="1"/>
          </p:nvPr>
        </p:nvSpPr>
        <p:spPr>
          <a:xfrm>
            <a:off x="457200" y="1737360"/>
            <a:ext cx="11277295" cy="3657600"/>
          </a:xfrm>
        </p:spPr>
        <p:txBody>
          <a:bodyPr wrap="square">
            <a:normAutofit/>
          </a:bodyPr>
          <a:lstStyle/>
          <a:p>
            <a:endParaRPr lang="en-US"/>
          </a:p>
        </p:txBody>
      </p:sp>
      <p:sp>
        <p:nvSpPr>
          <p:cNvPr id="6" name="Source / methodology"/>
          <p:cNvSpPr>
            <a:spLocks noGrp="1"/>
          </p:cNvSpPr>
          <p:nvPr>
            <p:ph type="body" idx="2"/>
          </p:nvPr>
        </p:nvSpPr>
        <p:spPr>
          <a:xfrm>
            <a:off x="457200" y="5532120"/>
            <a:ext cx="11277295" cy="320040"/>
          </a:xfrm>
        </p:spPr>
        <p:txBody>
          <a:bodyPr wrap="square" anchor="t">
            <a:normAutofit/>
          </a:bodyPr>
          <a:lstStyle>
            <a:lvl1pPr algn="l">
              <a:defRPr sz="10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000" spc="30" dirty="0">
                <a:solidFill>
                  <a:schemeClr val="tx2"/>
                </a:solidFill>
                <a:latin typeface="Consolas"/>
                <a:cs typeface="Consolas"/>
              </a:rPr>
              <a:t>Source: [ ]   ·   Methodology: [Needs input]   ·   highlight one series</a:t>
            </a:r>
          </a:p>
        </p:txBody>
      </p:sp>
      <p:sp>
        <p:nvSpPr>
          <p:cNvPr id="7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8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DK-16 Regi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cxnSp>
        <p:nvCxnSpPr>
          <p:cNvPr id="5" name="Timeline rule"/>
          <p:cNvCxnSpPr/>
          <p:nvPr/>
        </p:nvCxnSpPr>
        <p:spPr>
          <a:xfrm>
            <a:off x="868680" y="1737360"/>
            <a:ext cx="0" cy="3291840"/>
          </a:xfrm>
          <a:prstGeom prst="line">
            <a:avLst/>
          </a:prstGeom>
          <a:ln w="12700" cap="flat">
            <a:solidFill>
              <a:schemeClr val="accent1"/>
            </a:solidFill>
          </a:ln>
        </p:spPr>
      </p:cxnSp>
      <p:sp>
        <p:nvSpPr>
          <p:cNvPr id="6" name="Timeline"/>
          <p:cNvSpPr>
            <a:spLocks noGrp="1"/>
          </p:cNvSpPr>
          <p:nvPr>
            <p:ph type="body" idx="2"/>
          </p:nvPr>
        </p:nvSpPr>
        <p:spPr>
          <a:xfrm>
            <a:off x="1051560" y="1737360"/>
            <a:ext cx="1828800" cy="3474720"/>
          </a:xfrm>
        </p:spPr>
        <p:txBody>
          <a:bodyPr wrap="square" anchor="t">
            <a:normAutofit/>
          </a:bodyPr>
          <a:lstStyle>
            <a:lvl1pPr algn="l">
              <a:defRPr sz="1200" spc="2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Source</a:t>
            </a:r>
          </a:p>
          <a:p>
            <a:pPr algn="l">
              <a:spcBef>
                <a:spcPts val="14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Build</a:t>
            </a:r>
          </a:p>
          <a:p>
            <a:pPr algn="l">
              <a:spcBef>
                <a:spcPts val="14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Scan</a:t>
            </a:r>
          </a:p>
          <a:p>
            <a:pPr algn="l">
              <a:spcBef>
                <a:spcPts val="14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Test</a:t>
            </a:r>
          </a:p>
          <a:p>
            <a:pPr algn="l">
              <a:spcBef>
                <a:spcPts val="14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Review</a:t>
            </a:r>
          </a:p>
        </p:txBody>
      </p:sp>
      <p:sp>
        <p:nvSpPr>
          <p:cNvPr id="7" name="Register body"/>
          <p:cNvSpPr>
            <a:spLocks noGrp="1"/>
          </p:cNvSpPr>
          <p:nvPr>
            <p:ph idx="1"/>
          </p:nvPr>
        </p:nvSpPr>
        <p:spPr>
          <a:xfrm>
            <a:off x="3108960" y="1737360"/>
            <a:ext cx="8595360" cy="3520440"/>
          </a:xfrm>
        </p:spPr>
        <p:txBody>
          <a:bodyPr wrap="square" anchor="t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8" name="Source / caveat"/>
          <p:cNvSpPr>
            <a:spLocks noGrp="1"/>
          </p:cNvSpPr>
          <p:nvPr>
            <p:ph type="body" idx="3"/>
          </p:nvPr>
        </p:nvSpPr>
        <p:spPr>
          <a:xfrm>
            <a:off x="3108960" y="5440680"/>
            <a:ext cx="8595360" cy="365760"/>
          </a:xfrm>
        </p:spPr>
        <p:txBody>
          <a:bodyPr wrap="square" anchor="t">
            <a:normAutofit/>
          </a:bodyPr>
          <a:lstStyle>
            <a:lvl1pPr algn="l">
              <a:defRPr sz="10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000" spc="30" dirty="0">
                <a:solidFill>
                  <a:schemeClr val="tx2"/>
                </a:solidFill>
                <a:latin typeface="Consolas"/>
                <a:cs typeface="Consolas"/>
              </a:rPr>
              <a:t>Source: [ ]   ·   Caveat: [Needs input]</a:t>
            </a:r>
          </a:p>
        </p:txBody>
      </p:sp>
      <p:sp>
        <p:nvSpPr>
          <p:cNvPr id="9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10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PR-DK-17 Data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cxnSp>
        <p:nvCxnSpPr>
          <p:cNvPr id="5" name="Timeline rule"/>
          <p:cNvCxnSpPr/>
          <p:nvPr/>
        </p:nvCxnSpPr>
        <p:spPr>
          <a:xfrm>
            <a:off x="868680" y="1737360"/>
            <a:ext cx="0" cy="3291840"/>
          </a:xfrm>
          <a:prstGeom prst="line">
            <a:avLst/>
          </a:prstGeom>
          <a:ln w="12700" cap="flat">
            <a:solidFill>
              <a:schemeClr val="accent1"/>
            </a:solidFill>
          </a:ln>
        </p:spPr>
      </p:cxnSp>
      <p:sp>
        <p:nvSpPr>
          <p:cNvPr id="6" name="Timeline"/>
          <p:cNvSpPr>
            <a:spLocks noGrp="1"/>
          </p:cNvSpPr>
          <p:nvPr>
            <p:ph type="body" idx="2"/>
          </p:nvPr>
        </p:nvSpPr>
        <p:spPr>
          <a:xfrm>
            <a:off x="1051560" y="1737360"/>
            <a:ext cx="1828800" cy="3474720"/>
          </a:xfrm>
        </p:spPr>
        <p:txBody>
          <a:bodyPr wrap="square" anchor="t">
            <a:normAutofit/>
          </a:bodyPr>
          <a:lstStyle>
            <a:lvl1pPr algn="l">
              <a:defRPr sz="1200" spc="2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Source</a:t>
            </a:r>
          </a:p>
          <a:p>
            <a:pPr algn="l">
              <a:spcBef>
                <a:spcPts val="14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Build</a:t>
            </a:r>
          </a:p>
          <a:p>
            <a:pPr algn="l">
              <a:spcBef>
                <a:spcPts val="14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Scan</a:t>
            </a:r>
          </a:p>
          <a:p>
            <a:pPr algn="l">
              <a:spcBef>
                <a:spcPts val="14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Test</a:t>
            </a:r>
          </a:p>
          <a:p>
            <a:pPr algn="l">
              <a:spcBef>
                <a:spcPts val="1400"/>
              </a:spcBef>
            </a:pPr>
            <a:r>
              <a:rPr lang="en-US" sz="1200" spc="20" dirty="0">
                <a:solidFill>
                  <a:schemeClr val="tx2"/>
                </a:solidFill>
                <a:latin typeface="Consolas"/>
                <a:cs typeface="Consolas"/>
              </a:rPr>
              <a:t>Review</a:t>
            </a:r>
          </a:p>
        </p:txBody>
      </p:sp>
      <p:sp>
        <p:nvSpPr>
          <p:cNvPr id="7" name="Table"/>
          <p:cNvSpPr>
            <a:spLocks noGrp="1"/>
          </p:cNvSpPr>
          <p:nvPr>
            <p:ph type="tbl" idx="1"/>
          </p:nvPr>
        </p:nvSpPr>
        <p:spPr>
          <a:xfrm>
            <a:off x="3108960" y="1737360"/>
            <a:ext cx="8595360" cy="3520440"/>
          </a:xfrm>
        </p:spPr>
        <p:txBody>
          <a:bodyPr wrap="square">
            <a:normAutofit/>
          </a:bodyPr>
          <a:lstStyle/>
          <a:p>
            <a:endParaRPr lang="en-US"/>
          </a:p>
        </p:txBody>
      </p:sp>
      <p:sp>
        <p:nvSpPr>
          <p:cNvPr id="8" name="Source / caveat"/>
          <p:cNvSpPr>
            <a:spLocks noGrp="1"/>
          </p:cNvSpPr>
          <p:nvPr>
            <p:ph type="body" idx="3"/>
          </p:nvPr>
        </p:nvSpPr>
        <p:spPr>
          <a:xfrm>
            <a:off x="3108960" y="5440680"/>
            <a:ext cx="8595360" cy="365760"/>
          </a:xfrm>
        </p:spPr>
        <p:txBody>
          <a:bodyPr wrap="square" anchor="t">
            <a:normAutofit/>
          </a:bodyPr>
          <a:lstStyle>
            <a:lvl1pPr algn="l">
              <a:defRPr sz="10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000" spc="30" dirty="0">
                <a:solidFill>
                  <a:schemeClr val="tx2"/>
                </a:solidFill>
                <a:latin typeface="Consolas"/>
                <a:cs typeface="Consolas"/>
              </a:rPr>
              <a:t>Source: [ ]   ·   Caveat: [Needs input]</a:t>
            </a:r>
          </a:p>
        </p:txBody>
      </p:sp>
      <p:sp>
        <p:nvSpPr>
          <p:cNvPr id="9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10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R-DK-23 Team / SME Prof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3" name="Title"/>
          <p:cNvSpPr>
            <a:spLocks noGrp="1"/>
          </p:cNvSpPr>
          <p:nvPr>
            <p:ph type="title"/>
          </p:nvPr>
        </p:nvSpPr>
        <p:spPr>
          <a:xfrm>
            <a:off x="457200" y="457200"/>
            <a:ext cx="9418320" cy="822960"/>
          </a:xfrm>
        </p:spPr>
        <p:txBody>
          <a:bodyPr wrap="square" anchor="b">
            <a:normAutofit/>
          </a:bodyPr>
          <a:lstStyle>
            <a:lvl1pPr algn="l">
              <a:defRPr sz="3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cxnSp>
        <p:nvCxnSpPr>
          <p:cNvPr id="4" name="Title rule"/>
          <p:cNvCxnSpPr/>
          <p:nvPr/>
        </p:nvCxnSpPr>
        <p:spPr>
          <a:xfrm>
            <a:off x="457200" y="1417320"/>
            <a:ext cx="11277295" cy="0"/>
          </a:xfrm>
          <a:prstGeom prst="line">
            <a:avLst/>
          </a:prstGeom>
          <a:ln w="9525" cap="flat">
            <a:solidFill>
              <a:schemeClr val="tx2"/>
            </a:solidFill>
          </a:ln>
        </p:spPr>
      </p:cxnSp>
      <p:sp>
        <p:nvSpPr>
          <p:cNvPr id="5" name="Photo"/>
          <p:cNvSpPr>
            <a:spLocks noGrp="1"/>
          </p:cNvSpPr>
          <p:nvPr>
            <p:ph type="pic" idx="1"/>
          </p:nvPr>
        </p:nvSpPr>
        <p:spPr>
          <a:xfrm>
            <a:off x="457200" y="1737360"/>
            <a:ext cx="3108960" cy="3291840"/>
          </a:xfrm>
        </p:spPr>
        <p:txBody>
          <a:bodyPr wrap="square">
            <a:normAutofit/>
          </a:bodyPr>
          <a:lstStyle/>
          <a:p>
            <a:endParaRPr lang="en-US"/>
          </a:p>
        </p:txBody>
      </p:sp>
      <p:sp>
        <p:nvSpPr>
          <p:cNvPr id="6" name="Role"/>
          <p:cNvSpPr>
            <a:spLocks noGrp="1"/>
          </p:cNvSpPr>
          <p:nvPr>
            <p:ph type="body" idx="2"/>
          </p:nvPr>
        </p:nvSpPr>
        <p:spPr>
          <a:xfrm>
            <a:off x="3749040" y="1737360"/>
            <a:ext cx="7955280" cy="320040"/>
          </a:xfrm>
        </p:spPr>
        <p:txBody>
          <a:bodyPr wrap="square" anchor="t">
            <a:normAutofit/>
          </a:bodyPr>
          <a:lstStyle>
            <a:lvl1pPr algn="l">
              <a:defRPr sz="1200" spc="4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200" spc="40" cap="all" dirty="0">
                <a:solidFill>
                  <a:schemeClr val="tx2"/>
                </a:solidFill>
                <a:latin typeface="Consolas"/>
                <a:cs typeface="Consolas"/>
              </a:rPr>
              <a:t>Role  ·  Clearance  ·  Focus</a:t>
            </a:r>
          </a:p>
        </p:txBody>
      </p:sp>
      <p:sp>
        <p:nvSpPr>
          <p:cNvPr id="7" name="Credentials"/>
          <p:cNvSpPr>
            <a:spLocks noGrp="1"/>
          </p:cNvSpPr>
          <p:nvPr>
            <p:ph idx="3"/>
          </p:nvPr>
        </p:nvSpPr>
        <p:spPr>
          <a:xfrm>
            <a:off x="3749040" y="2194560"/>
            <a:ext cx="7955280" cy="3474720"/>
          </a:xfrm>
        </p:spPr>
        <p:txBody>
          <a:bodyPr wrap="square" anchor="t">
            <a:normAutofit/>
          </a:bodyPr>
          <a:lstStyle>
            <a:lvl1pPr algn="l">
              <a:defRPr sz="16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8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9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DK-26 Closing / Reque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566928"/>
            <a:ext cx="2743200" cy="393799"/>
          </a:xfrm>
          <a:prstGeom prst="rect">
            <a:avLst/>
          </a:prstGeom>
        </p:spPr>
      </p:pic>
      <p:sp>
        <p:nvSpPr>
          <p:cNvPr id="3" name="Eyebrow"/>
          <p:cNvSpPr txBox="1"/>
          <p:nvPr/>
        </p:nvSpPr>
        <p:spPr>
          <a:xfrm>
            <a:off x="548640" y="1828800"/>
            <a:ext cx="64008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100" spc="80" cap="all" dirty="0">
                <a:solidFill>
                  <a:schemeClr val="accent3"/>
                </a:solidFill>
                <a:latin typeface="Consolas"/>
                <a:cs typeface="Consolas"/>
              </a:rPr>
              <a:t>REQUEST</a:t>
            </a:r>
          </a:p>
        </p:txBody>
      </p:sp>
      <p:cxnSp>
        <p:nvCxnSpPr>
          <p:cNvPr id="4" name="Active accent"/>
          <p:cNvCxnSpPr/>
          <p:nvPr/>
        </p:nvCxnSpPr>
        <p:spPr>
          <a:xfrm>
            <a:off x="566928" y="2194560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5" name="The ask"/>
          <p:cNvSpPr>
            <a:spLocks noGrp="1"/>
          </p:cNvSpPr>
          <p:nvPr>
            <p:ph type="title"/>
          </p:nvPr>
        </p:nvSpPr>
        <p:spPr>
          <a:xfrm>
            <a:off x="548640" y="2377440"/>
            <a:ext cx="10058400" cy="1645920"/>
          </a:xfrm>
        </p:spPr>
        <p:txBody>
          <a:bodyPr wrap="square" anchor="t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Contact"/>
          <p:cNvSpPr>
            <a:spLocks noGrp="1"/>
          </p:cNvSpPr>
          <p:nvPr>
            <p:ph type="body" idx="1"/>
          </p:nvPr>
        </p:nvSpPr>
        <p:spPr>
          <a:xfrm>
            <a:off x="566928" y="4389120"/>
            <a:ext cx="7315200" cy="640080"/>
          </a:xfrm>
        </p:spPr>
        <p:txBody>
          <a:bodyPr wrap="square" anchor="t">
            <a:normAutofit/>
          </a:bodyPr>
          <a:lstStyle>
            <a:lvl1pPr algn="l">
              <a:defRPr sz="1400" spc="30">
                <a:solidFill>
                  <a:schemeClr val="tx1"/>
                </a:solidFill>
                <a:latin typeface="Consolas"/>
              </a:defRPr>
            </a:lvl1pPr>
          </a:lstStyle>
          <a:p>
            <a:pPr algn="l"/>
            <a:r>
              <a:rPr lang="en-US" sz="1400" spc="30" dirty="0">
                <a:solidFill>
                  <a:schemeClr val="tx1"/>
                </a:solidFill>
                <a:latin typeface="Consolas"/>
                <a:cs typeface="Consolas"/>
              </a:rPr>
              <a:t>[Name]  ·  [email]  ·  polyrhythm.com</a:t>
            </a:r>
          </a:p>
        </p:txBody>
      </p:sp>
      <p:sp>
        <p:nvSpPr>
          <p:cNvPr id="7" name="Next gate"/>
          <p:cNvSpPr>
            <a:spLocks noGrp="1"/>
          </p:cNvSpPr>
          <p:nvPr>
            <p:ph type="body" idx="2"/>
          </p:nvPr>
        </p:nvSpPr>
        <p:spPr>
          <a:xfrm>
            <a:off x="566928" y="5120640"/>
            <a:ext cx="8229600" cy="365760"/>
          </a:xfrm>
        </p:spPr>
        <p:txBody>
          <a:bodyPr wrap="square" anchor="t">
            <a:normAutofit/>
          </a:bodyPr>
          <a:lstStyle>
            <a:lvl1pPr algn="l">
              <a:defRPr sz="1100" spc="4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40" cap="all" dirty="0">
                <a:solidFill>
                  <a:schemeClr val="tx2"/>
                </a:solidFill>
                <a:latin typeface="Consolas"/>
                <a:cs typeface="Consolas"/>
              </a:rPr>
              <a:t>Next gate: [Needs input]</a:t>
            </a:r>
          </a:p>
        </p:txBody>
      </p:sp>
      <p:sp>
        <p:nvSpPr>
          <p:cNvPr id="8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9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R-DK-28 Field 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are bar"/>
          <p:cNvSpPr/>
          <p:nvPr/>
        </p:nvSpPr>
        <p:spPr>
          <a:xfrm>
            <a:off x="548640" y="1280160"/>
            <a:ext cx="146304" cy="3840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pic>
        <p:nvPicPr>
          <p:cNvPr id="3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0" y="457200"/>
            <a:ext cx="1371600" cy="196900"/>
          </a:xfrm>
          <a:prstGeom prst="rect">
            <a:avLst/>
          </a:prstGeom>
        </p:spPr>
      </p:pic>
      <p:sp>
        <p:nvSpPr>
          <p:cNvPr id="4" name="Kicker"/>
          <p:cNvSpPr txBox="1"/>
          <p:nvPr/>
        </p:nvSpPr>
        <p:spPr>
          <a:xfrm>
            <a:off x="914400" y="1280160"/>
            <a:ext cx="64008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300" spc="100" cap="all" dirty="0">
                <a:solidFill>
                  <a:schemeClr val="accent1"/>
                </a:solidFill>
                <a:latin typeface="Consolas"/>
                <a:cs typeface="Consolas"/>
              </a:rPr>
              <a:t>FIELD NOTE</a:t>
            </a:r>
          </a:p>
        </p:txBody>
      </p:sp>
      <p:cxnSp>
        <p:nvCxnSpPr>
          <p:cNvPr id="5" name="Flare rule"/>
          <p:cNvCxnSpPr/>
          <p:nvPr/>
        </p:nvCxnSpPr>
        <p:spPr>
          <a:xfrm>
            <a:off x="932688" y="1691640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6" name="Insight"/>
          <p:cNvSpPr>
            <a:spLocks noGrp="1"/>
          </p:cNvSpPr>
          <p:nvPr>
            <p:ph type="title"/>
          </p:nvPr>
        </p:nvSpPr>
        <p:spPr>
          <a:xfrm>
            <a:off x="914400" y="1920240"/>
            <a:ext cx="9418320" cy="2560320"/>
          </a:xfrm>
        </p:spPr>
        <p:txBody>
          <a:bodyPr wrap="square" anchor="t">
            <a:normAutofit/>
          </a:bodyPr>
          <a:lstStyle>
            <a:lvl1pPr algn="l">
              <a:defRPr sz="44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7" name="Source"/>
          <p:cNvSpPr>
            <a:spLocks noGrp="1"/>
          </p:cNvSpPr>
          <p:nvPr>
            <p:ph type="body" idx="1"/>
          </p:nvPr>
        </p:nvSpPr>
        <p:spPr>
          <a:xfrm>
            <a:off x="914400" y="4663440"/>
            <a:ext cx="8229600" cy="365760"/>
          </a:xfrm>
        </p:spPr>
        <p:txBody>
          <a:bodyPr wrap="square" anchor="t">
            <a:normAutofit/>
          </a:bodyPr>
          <a:lstStyle>
            <a:lvl1pPr algn="l">
              <a:defRPr sz="1100" spc="4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40" dirty="0">
                <a:solidFill>
                  <a:schemeClr val="tx2"/>
                </a:solidFill>
                <a:latin typeface="Consolas"/>
                <a:cs typeface="Consolas"/>
              </a:rPr>
              <a:t>Source → Evidence  ·  [Needs input]</a:t>
            </a:r>
          </a:p>
        </p:txBody>
      </p:sp>
      <p:sp>
        <p:nvSpPr>
          <p:cNvPr id="8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9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R-DK-31 Modeling &amp; Simul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motif"/>
          <p:cNvCxnSpPr/>
          <p:nvPr/>
        </p:nvCxnSpPr>
        <p:spPr>
          <a:xfrm flipH="1">
            <a:off x="8046720" y="2514600"/>
            <a:ext cx="1463040" cy="132588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3" name="motif"/>
          <p:cNvCxnSpPr/>
          <p:nvPr/>
        </p:nvCxnSpPr>
        <p:spPr>
          <a:xfrm>
            <a:off x="9509760" y="2514600"/>
            <a:ext cx="1463040" cy="132588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4" name="motif"/>
          <p:cNvCxnSpPr/>
          <p:nvPr/>
        </p:nvCxnSpPr>
        <p:spPr>
          <a:xfrm>
            <a:off x="9509760" y="2514600"/>
            <a:ext cx="0" cy="173736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5" name="motif"/>
          <p:cNvCxnSpPr/>
          <p:nvPr/>
        </p:nvCxnSpPr>
        <p:spPr>
          <a:xfrm>
            <a:off x="8046720" y="3840480"/>
            <a:ext cx="1463040" cy="41148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6" name="motif"/>
          <p:cNvCxnSpPr/>
          <p:nvPr/>
        </p:nvCxnSpPr>
        <p:spPr>
          <a:xfrm flipV="1">
            <a:off x="9509760" y="3840480"/>
            <a:ext cx="1463040" cy="41148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7" name="motif"/>
          <p:cNvCxnSpPr/>
          <p:nvPr/>
        </p:nvCxnSpPr>
        <p:spPr>
          <a:xfrm>
            <a:off x="9144000" y="2846070"/>
            <a:ext cx="365760" cy="10287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8" name="motif"/>
          <p:cNvCxnSpPr/>
          <p:nvPr/>
        </p:nvCxnSpPr>
        <p:spPr>
          <a:xfrm flipV="1">
            <a:off x="9509760" y="2846070"/>
            <a:ext cx="365760" cy="10287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9" name="motif"/>
          <p:cNvCxnSpPr/>
          <p:nvPr/>
        </p:nvCxnSpPr>
        <p:spPr>
          <a:xfrm>
            <a:off x="8778240" y="3177540"/>
            <a:ext cx="731520" cy="20574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0" name="motif"/>
          <p:cNvCxnSpPr/>
          <p:nvPr/>
        </p:nvCxnSpPr>
        <p:spPr>
          <a:xfrm flipV="1">
            <a:off x="9509760" y="3177540"/>
            <a:ext cx="731520" cy="20574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1" name="motif"/>
          <p:cNvCxnSpPr/>
          <p:nvPr/>
        </p:nvCxnSpPr>
        <p:spPr>
          <a:xfrm>
            <a:off x="8412480" y="3509010"/>
            <a:ext cx="1097280" cy="30861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2" name="motif"/>
          <p:cNvCxnSpPr/>
          <p:nvPr/>
        </p:nvCxnSpPr>
        <p:spPr>
          <a:xfrm flipV="1">
            <a:off x="9509760" y="3509010"/>
            <a:ext cx="1097280" cy="30861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3" name="motif"/>
          <p:cNvCxnSpPr/>
          <p:nvPr/>
        </p:nvCxnSpPr>
        <p:spPr>
          <a:xfrm>
            <a:off x="9509760" y="2514600"/>
            <a:ext cx="0" cy="91440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4" name="motif"/>
          <p:cNvCxnSpPr/>
          <p:nvPr/>
        </p:nvCxnSpPr>
        <p:spPr>
          <a:xfrm flipV="1">
            <a:off x="8046720" y="3429000"/>
            <a:ext cx="1463040" cy="41148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5" name="motif"/>
          <p:cNvCxnSpPr/>
          <p:nvPr/>
        </p:nvCxnSpPr>
        <p:spPr>
          <a:xfrm flipH="1" flipV="1">
            <a:off x="9509760" y="3429000"/>
            <a:ext cx="1463040" cy="41148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6" name="motif"/>
          <p:cNvCxnSpPr/>
          <p:nvPr/>
        </p:nvCxnSpPr>
        <p:spPr>
          <a:xfrm flipV="1">
            <a:off x="9144000" y="2743200"/>
            <a:ext cx="365760" cy="10287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7" name="motif"/>
          <p:cNvCxnSpPr/>
          <p:nvPr/>
        </p:nvCxnSpPr>
        <p:spPr>
          <a:xfrm>
            <a:off x="9509760" y="2743200"/>
            <a:ext cx="365760" cy="10287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8" name="motif"/>
          <p:cNvCxnSpPr/>
          <p:nvPr/>
        </p:nvCxnSpPr>
        <p:spPr>
          <a:xfrm flipV="1">
            <a:off x="8778240" y="2971800"/>
            <a:ext cx="731520" cy="20574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9" name="motif"/>
          <p:cNvCxnSpPr/>
          <p:nvPr/>
        </p:nvCxnSpPr>
        <p:spPr>
          <a:xfrm>
            <a:off x="9509760" y="2971800"/>
            <a:ext cx="731520" cy="20574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20" name="motif"/>
          <p:cNvCxnSpPr/>
          <p:nvPr/>
        </p:nvCxnSpPr>
        <p:spPr>
          <a:xfrm flipV="1">
            <a:off x="8412480" y="3200400"/>
            <a:ext cx="1097280" cy="30861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21" name="motif"/>
          <p:cNvCxnSpPr/>
          <p:nvPr/>
        </p:nvCxnSpPr>
        <p:spPr>
          <a:xfrm>
            <a:off x="9509760" y="3200400"/>
            <a:ext cx="1097280" cy="30861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sp>
        <p:nvSpPr>
          <p:cNvPr id="22" name="motif dot"/>
          <p:cNvSpPr/>
          <p:nvPr/>
        </p:nvSpPr>
        <p:spPr>
          <a:xfrm>
            <a:off x="9452610" y="2457450"/>
            <a:ext cx="114300" cy="114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23" name="motif dot"/>
          <p:cNvSpPr/>
          <p:nvPr/>
        </p:nvSpPr>
        <p:spPr>
          <a:xfrm>
            <a:off x="9452610" y="4194810"/>
            <a:ext cx="114300" cy="114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pic>
        <p:nvPicPr>
          <p:cNvPr id="24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566928"/>
            <a:ext cx="2743200" cy="393799"/>
          </a:xfrm>
          <a:prstGeom prst="rect">
            <a:avLst/>
          </a:prstGeom>
        </p:spPr>
      </p:pic>
      <p:sp>
        <p:nvSpPr>
          <p:cNvPr id="25" name="Surface"/>
          <p:cNvSpPr txBox="1"/>
          <p:nvPr/>
        </p:nvSpPr>
        <p:spPr>
          <a:xfrm>
            <a:off x="566928" y="2011680"/>
            <a:ext cx="64008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100" spc="60" cap="all" dirty="0">
                <a:solidFill>
                  <a:schemeClr val="tx2"/>
                </a:solidFill>
                <a:latin typeface="Consolas"/>
                <a:cs typeface="Consolas"/>
              </a:rPr>
              <a:t>Modeling &amp; Simulation</a:t>
            </a:r>
          </a:p>
        </p:txBody>
      </p:sp>
      <p:cxnSp>
        <p:nvCxnSpPr>
          <p:cNvPr id="26" name="Active accent"/>
          <p:cNvCxnSpPr/>
          <p:nvPr/>
        </p:nvCxnSpPr>
        <p:spPr>
          <a:xfrm>
            <a:off x="566928" y="2395728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27" name="Title"/>
          <p:cNvSpPr>
            <a:spLocks noGrp="1"/>
          </p:cNvSpPr>
          <p:nvPr>
            <p:ph type="ctrTitle"/>
          </p:nvPr>
        </p:nvSpPr>
        <p:spPr>
          <a:xfrm>
            <a:off x="548640" y="2578608"/>
            <a:ext cx="6400800" cy="1463040"/>
          </a:xfrm>
        </p:spPr>
        <p:txBody>
          <a:bodyPr wrap="square" anchor="t">
            <a:normAutofit/>
          </a:bodyPr>
          <a:lstStyle>
            <a:lvl1pPr algn="l">
              <a:defRPr sz="48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28" name="Subtitle"/>
          <p:cNvSpPr>
            <a:spLocks noGrp="1"/>
          </p:cNvSpPr>
          <p:nvPr>
            <p:ph type="subTitle"/>
          </p:nvPr>
        </p:nvSpPr>
        <p:spPr>
          <a:xfrm>
            <a:off x="566928" y="4114800"/>
            <a:ext cx="6400800" cy="73152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9" name="Deck info"/>
          <p:cNvSpPr>
            <a:spLocks noGrp="1"/>
          </p:cNvSpPr>
          <p:nvPr>
            <p:ph type="body" idx="1"/>
          </p:nvPr>
        </p:nvSpPr>
        <p:spPr>
          <a:xfrm>
            <a:off x="566928" y="4937760"/>
            <a:ext cx="6400800" cy="822960"/>
          </a:xfrm>
        </p:spPr>
        <p:txBody>
          <a:bodyPr wrap="square" anchor="t">
            <a:normAutofit/>
          </a:bodyPr>
          <a:lstStyle>
            <a:lvl1pPr algn="l">
              <a:defRPr sz="11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Rev [#]   ·   [Date]</a:t>
            </a:r>
          </a:p>
          <a:p>
            <a:pPr algn="l">
              <a:spcBef>
                <a:spcPts val="300"/>
              </a:spcBef>
            </a:pPr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Prepared for [Customer]</a:t>
            </a:r>
          </a:p>
        </p:txBody>
      </p:sp>
      <p:sp>
        <p:nvSpPr>
          <p:cNvPr id="30" name="Identifiers"/>
          <p:cNvSpPr txBox="1"/>
          <p:nvPr/>
        </p:nvSpPr>
        <p:spPr>
          <a:xfrm>
            <a:off x="566928" y="5852160"/>
            <a:ext cx="73152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pPr algn="l"/>
            <a:r>
              <a:rPr lang="en-US" sz="900" spc="40" dirty="0">
                <a:solidFill>
                  <a:schemeClr val="tx2"/>
                </a:solidFill>
                <a:latin typeface="Consolas"/>
                <a:cs typeface="Consolas"/>
              </a:rPr>
              <a:t>CAGE 9QAJ2   ·   UEI R213CFAESU89   ·   NAICS 541511</a:t>
            </a:r>
          </a:p>
        </p:txBody>
      </p:sp>
      <p:sp>
        <p:nvSpPr>
          <p:cNvPr id="31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32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R-DK-32 Aircraft Mission Sys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motif"/>
          <p:cNvCxnSpPr/>
          <p:nvPr/>
        </p:nvCxnSpPr>
        <p:spPr>
          <a:xfrm>
            <a:off x="7909560" y="3429000"/>
            <a:ext cx="3200400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3" name="motif"/>
          <p:cNvCxnSpPr/>
          <p:nvPr/>
        </p:nvCxnSpPr>
        <p:spPr>
          <a:xfrm>
            <a:off x="9509760" y="2468880"/>
            <a:ext cx="548640" cy="107442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4" name="motif"/>
          <p:cNvCxnSpPr/>
          <p:nvPr/>
        </p:nvCxnSpPr>
        <p:spPr>
          <a:xfrm flipH="1">
            <a:off x="9784080" y="3543300"/>
            <a:ext cx="274320" cy="41148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5" name="motif"/>
          <p:cNvCxnSpPr/>
          <p:nvPr/>
        </p:nvCxnSpPr>
        <p:spPr>
          <a:xfrm>
            <a:off x="9784080" y="3954780"/>
            <a:ext cx="0" cy="36576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6" name="motif"/>
          <p:cNvCxnSpPr/>
          <p:nvPr/>
        </p:nvCxnSpPr>
        <p:spPr>
          <a:xfrm flipH="1">
            <a:off x="9715500" y="4320540"/>
            <a:ext cx="68580" cy="6858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7" name="motif"/>
          <p:cNvCxnSpPr/>
          <p:nvPr/>
        </p:nvCxnSpPr>
        <p:spPr>
          <a:xfrm flipH="1">
            <a:off x="9304020" y="4389120"/>
            <a:ext cx="411480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8" name="motif"/>
          <p:cNvCxnSpPr/>
          <p:nvPr/>
        </p:nvCxnSpPr>
        <p:spPr>
          <a:xfrm flipH="1" flipV="1">
            <a:off x="9235440" y="4320540"/>
            <a:ext cx="68580" cy="6858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9" name="motif"/>
          <p:cNvCxnSpPr/>
          <p:nvPr/>
        </p:nvCxnSpPr>
        <p:spPr>
          <a:xfrm flipV="1">
            <a:off x="9235440" y="3954780"/>
            <a:ext cx="0" cy="36576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0" name="motif"/>
          <p:cNvCxnSpPr/>
          <p:nvPr/>
        </p:nvCxnSpPr>
        <p:spPr>
          <a:xfrm flipH="1" flipV="1">
            <a:off x="8961120" y="3543300"/>
            <a:ext cx="274320" cy="41148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1" name="motif"/>
          <p:cNvCxnSpPr/>
          <p:nvPr/>
        </p:nvCxnSpPr>
        <p:spPr>
          <a:xfrm flipV="1">
            <a:off x="8961120" y="2468880"/>
            <a:ext cx="548640" cy="107442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2" name="motif"/>
          <p:cNvCxnSpPr/>
          <p:nvPr/>
        </p:nvCxnSpPr>
        <p:spPr>
          <a:xfrm>
            <a:off x="9509760" y="2468880"/>
            <a:ext cx="0" cy="1920240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sp>
        <p:nvSpPr>
          <p:cNvPr id="13" name="motif dot"/>
          <p:cNvSpPr/>
          <p:nvPr/>
        </p:nvSpPr>
        <p:spPr>
          <a:xfrm>
            <a:off x="9452610" y="2411730"/>
            <a:ext cx="114300" cy="114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4" name="motif dot"/>
          <p:cNvSpPr/>
          <p:nvPr/>
        </p:nvSpPr>
        <p:spPr>
          <a:xfrm>
            <a:off x="9452610" y="3371850"/>
            <a:ext cx="114300" cy="114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5" name="motif dot"/>
          <p:cNvSpPr/>
          <p:nvPr/>
        </p:nvSpPr>
        <p:spPr>
          <a:xfrm>
            <a:off x="9452610" y="4331970"/>
            <a:ext cx="114300" cy="114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pic>
        <p:nvPicPr>
          <p:cNvPr id="16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566928"/>
            <a:ext cx="2743200" cy="393799"/>
          </a:xfrm>
          <a:prstGeom prst="rect">
            <a:avLst/>
          </a:prstGeom>
        </p:spPr>
      </p:pic>
      <p:sp>
        <p:nvSpPr>
          <p:cNvPr id="17" name="Surface"/>
          <p:cNvSpPr txBox="1"/>
          <p:nvPr/>
        </p:nvSpPr>
        <p:spPr>
          <a:xfrm>
            <a:off x="566928" y="2011680"/>
            <a:ext cx="64008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100" spc="60" cap="all" dirty="0">
                <a:solidFill>
                  <a:schemeClr val="tx2"/>
                </a:solidFill>
                <a:latin typeface="Consolas"/>
                <a:cs typeface="Consolas"/>
              </a:rPr>
              <a:t>Aircraft Mission Systems</a:t>
            </a:r>
          </a:p>
        </p:txBody>
      </p:sp>
      <p:cxnSp>
        <p:nvCxnSpPr>
          <p:cNvPr id="18" name="Active accent"/>
          <p:cNvCxnSpPr/>
          <p:nvPr/>
        </p:nvCxnSpPr>
        <p:spPr>
          <a:xfrm>
            <a:off x="566928" y="2395728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19" name="Title"/>
          <p:cNvSpPr>
            <a:spLocks noGrp="1"/>
          </p:cNvSpPr>
          <p:nvPr>
            <p:ph type="ctrTitle"/>
          </p:nvPr>
        </p:nvSpPr>
        <p:spPr>
          <a:xfrm>
            <a:off x="548640" y="2578608"/>
            <a:ext cx="6400800" cy="1463040"/>
          </a:xfrm>
        </p:spPr>
        <p:txBody>
          <a:bodyPr wrap="square" anchor="t">
            <a:normAutofit/>
          </a:bodyPr>
          <a:lstStyle>
            <a:lvl1pPr algn="l">
              <a:defRPr sz="48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20" name="Subtitle"/>
          <p:cNvSpPr>
            <a:spLocks noGrp="1"/>
          </p:cNvSpPr>
          <p:nvPr>
            <p:ph type="subTitle"/>
          </p:nvPr>
        </p:nvSpPr>
        <p:spPr>
          <a:xfrm>
            <a:off x="566928" y="4114800"/>
            <a:ext cx="6400800" cy="73152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1" name="Deck info"/>
          <p:cNvSpPr>
            <a:spLocks noGrp="1"/>
          </p:cNvSpPr>
          <p:nvPr>
            <p:ph type="body" idx="1"/>
          </p:nvPr>
        </p:nvSpPr>
        <p:spPr>
          <a:xfrm>
            <a:off x="566928" y="4937760"/>
            <a:ext cx="6400800" cy="822960"/>
          </a:xfrm>
        </p:spPr>
        <p:txBody>
          <a:bodyPr wrap="square" anchor="t">
            <a:normAutofit/>
          </a:bodyPr>
          <a:lstStyle>
            <a:lvl1pPr algn="l">
              <a:defRPr sz="11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Rev [#]   ·   [Date]</a:t>
            </a:r>
          </a:p>
          <a:p>
            <a:pPr algn="l">
              <a:spcBef>
                <a:spcPts val="300"/>
              </a:spcBef>
            </a:pPr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Prepared for [Customer]</a:t>
            </a:r>
          </a:p>
        </p:txBody>
      </p:sp>
      <p:sp>
        <p:nvSpPr>
          <p:cNvPr id="22" name="Identifiers"/>
          <p:cNvSpPr txBox="1"/>
          <p:nvPr/>
        </p:nvSpPr>
        <p:spPr>
          <a:xfrm>
            <a:off x="566928" y="5852160"/>
            <a:ext cx="73152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pPr algn="l"/>
            <a:r>
              <a:rPr lang="en-US" sz="900" spc="40" dirty="0">
                <a:solidFill>
                  <a:schemeClr val="tx2"/>
                </a:solidFill>
                <a:latin typeface="Consolas"/>
                <a:cs typeface="Consolas"/>
              </a:rPr>
              <a:t>CAGE 9QAJ2   ·   UEI R213CFAESU89   ·   NAICS 541511</a:t>
            </a:r>
          </a:p>
        </p:txBody>
      </p:sp>
      <p:sp>
        <p:nvSpPr>
          <p:cNvPr id="23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24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R-DK-33 Software Engineer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motif"/>
          <p:cNvCxnSpPr/>
          <p:nvPr/>
        </p:nvCxnSpPr>
        <p:spPr>
          <a:xfrm>
            <a:off x="7680960" y="3429000"/>
            <a:ext cx="3657600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3" name="motif"/>
          <p:cNvCxnSpPr/>
          <p:nvPr/>
        </p:nvCxnSpPr>
        <p:spPr>
          <a:xfrm flipV="1">
            <a:off x="8595360" y="2743200"/>
            <a:ext cx="914400" cy="68580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4" name="motif"/>
          <p:cNvCxnSpPr/>
          <p:nvPr/>
        </p:nvCxnSpPr>
        <p:spPr>
          <a:xfrm>
            <a:off x="9509760" y="2743200"/>
            <a:ext cx="914400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5" name="motif"/>
          <p:cNvCxnSpPr/>
          <p:nvPr/>
        </p:nvCxnSpPr>
        <p:spPr>
          <a:xfrm>
            <a:off x="9509760" y="3429000"/>
            <a:ext cx="914400" cy="68580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sp>
        <p:nvSpPr>
          <p:cNvPr id="6" name="motif node"/>
          <p:cNvSpPr/>
          <p:nvPr/>
        </p:nvSpPr>
        <p:spPr>
          <a:xfrm>
            <a:off x="7589520" y="3337560"/>
            <a:ext cx="182880" cy="182880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7" name="motif node"/>
          <p:cNvSpPr/>
          <p:nvPr/>
        </p:nvSpPr>
        <p:spPr>
          <a:xfrm>
            <a:off x="8503920" y="3337560"/>
            <a:ext cx="182880" cy="182880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8" name="motif node"/>
          <p:cNvSpPr/>
          <p:nvPr/>
        </p:nvSpPr>
        <p:spPr>
          <a:xfrm>
            <a:off x="9418320" y="3337560"/>
            <a:ext cx="182880" cy="182880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9" name="motif node"/>
          <p:cNvSpPr/>
          <p:nvPr/>
        </p:nvSpPr>
        <p:spPr>
          <a:xfrm>
            <a:off x="10332720" y="3337560"/>
            <a:ext cx="182880" cy="182880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0" name="motif node"/>
          <p:cNvSpPr/>
          <p:nvPr/>
        </p:nvSpPr>
        <p:spPr>
          <a:xfrm>
            <a:off x="11247120" y="3337560"/>
            <a:ext cx="182880" cy="182880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1" name="motif node"/>
          <p:cNvSpPr/>
          <p:nvPr/>
        </p:nvSpPr>
        <p:spPr>
          <a:xfrm>
            <a:off x="9418320" y="2651760"/>
            <a:ext cx="182880" cy="182880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2" name="motif node"/>
          <p:cNvSpPr/>
          <p:nvPr/>
        </p:nvSpPr>
        <p:spPr>
          <a:xfrm>
            <a:off x="10332720" y="2651760"/>
            <a:ext cx="182880" cy="182880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3" name="motif node"/>
          <p:cNvSpPr/>
          <p:nvPr/>
        </p:nvSpPr>
        <p:spPr>
          <a:xfrm>
            <a:off x="10332720" y="4023360"/>
            <a:ext cx="182880" cy="182880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4" name="motif dot"/>
          <p:cNvSpPr/>
          <p:nvPr/>
        </p:nvSpPr>
        <p:spPr>
          <a:xfrm>
            <a:off x="10367010" y="2686050"/>
            <a:ext cx="114300" cy="114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5" name="motif dot"/>
          <p:cNvSpPr/>
          <p:nvPr/>
        </p:nvSpPr>
        <p:spPr>
          <a:xfrm>
            <a:off x="11281410" y="3371850"/>
            <a:ext cx="114300" cy="1143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pic>
        <p:nvPicPr>
          <p:cNvPr id="16" name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566928"/>
            <a:ext cx="2743200" cy="393799"/>
          </a:xfrm>
          <a:prstGeom prst="rect">
            <a:avLst/>
          </a:prstGeom>
        </p:spPr>
      </p:pic>
      <p:sp>
        <p:nvSpPr>
          <p:cNvPr id="17" name="Surface"/>
          <p:cNvSpPr txBox="1"/>
          <p:nvPr/>
        </p:nvSpPr>
        <p:spPr>
          <a:xfrm>
            <a:off x="566928" y="2011680"/>
            <a:ext cx="64008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r>
              <a:rPr lang="en-US" sz="1100" spc="60" cap="all" dirty="0">
                <a:solidFill>
                  <a:schemeClr val="tx2"/>
                </a:solidFill>
                <a:latin typeface="Consolas"/>
                <a:cs typeface="Consolas"/>
              </a:rPr>
              <a:t>Software Engineering</a:t>
            </a:r>
          </a:p>
        </p:txBody>
      </p:sp>
      <p:cxnSp>
        <p:nvCxnSpPr>
          <p:cNvPr id="18" name="Active accent"/>
          <p:cNvCxnSpPr/>
          <p:nvPr/>
        </p:nvCxnSpPr>
        <p:spPr>
          <a:xfrm>
            <a:off x="566928" y="2395728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19" name="Title"/>
          <p:cNvSpPr>
            <a:spLocks noGrp="1"/>
          </p:cNvSpPr>
          <p:nvPr>
            <p:ph type="ctrTitle"/>
          </p:nvPr>
        </p:nvSpPr>
        <p:spPr>
          <a:xfrm>
            <a:off x="548640" y="2578608"/>
            <a:ext cx="6400800" cy="1463040"/>
          </a:xfrm>
        </p:spPr>
        <p:txBody>
          <a:bodyPr wrap="square" anchor="t">
            <a:normAutofit/>
          </a:bodyPr>
          <a:lstStyle>
            <a:lvl1pPr algn="l">
              <a:defRPr sz="48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20" name="Subtitle"/>
          <p:cNvSpPr>
            <a:spLocks noGrp="1"/>
          </p:cNvSpPr>
          <p:nvPr>
            <p:ph type="subTitle"/>
          </p:nvPr>
        </p:nvSpPr>
        <p:spPr>
          <a:xfrm>
            <a:off x="566928" y="4114800"/>
            <a:ext cx="6400800" cy="73152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1" name="Deck info"/>
          <p:cNvSpPr>
            <a:spLocks noGrp="1"/>
          </p:cNvSpPr>
          <p:nvPr>
            <p:ph type="body" idx="1"/>
          </p:nvPr>
        </p:nvSpPr>
        <p:spPr>
          <a:xfrm>
            <a:off x="566928" y="4937760"/>
            <a:ext cx="6400800" cy="822960"/>
          </a:xfrm>
        </p:spPr>
        <p:txBody>
          <a:bodyPr wrap="square" anchor="t">
            <a:normAutofit/>
          </a:bodyPr>
          <a:lstStyle>
            <a:lvl1pPr algn="l">
              <a:defRPr sz="1100" spc="30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Rev [#]   ·   [Date]</a:t>
            </a:r>
          </a:p>
          <a:p>
            <a:pPr algn="l">
              <a:spcBef>
                <a:spcPts val="300"/>
              </a:spcBef>
            </a:pPr>
            <a:r>
              <a:rPr lang="en-US" sz="1100" spc="30" dirty="0">
                <a:solidFill>
                  <a:schemeClr val="tx2"/>
                </a:solidFill>
                <a:latin typeface="Consolas"/>
                <a:cs typeface="Consolas"/>
              </a:rPr>
              <a:t>Prepared for [Customer]</a:t>
            </a:r>
          </a:p>
        </p:txBody>
      </p:sp>
      <p:sp>
        <p:nvSpPr>
          <p:cNvPr id="22" name="Identifiers"/>
          <p:cNvSpPr txBox="1"/>
          <p:nvPr/>
        </p:nvSpPr>
        <p:spPr>
          <a:xfrm>
            <a:off x="566928" y="5852160"/>
            <a:ext cx="7315200" cy="274320"/>
          </a:xfrm>
          <a:prstGeom prst="rect">
            <a:avLst/>
          </a:prstGeom>
          <a:noFill/>
        </p:spPr>
        <p:txBody>
          <a:bodyPr wrap="square" anchor="t" lIns="0" tIns="0" rIns="0" bIns="0">
            <a:normAutofit/>
          </a:bodyPr>
          <a:lstStyle/>
          <a:p>
            <a:pPr algn="l"/>
            <a:r>
              <a:rPr lang="en-US" sz="900" spc="40" dirty="0">
                <a:solidFill>
                  <a:schemeClr val="tx2"/>
                </a:solidFill>
                <a:latin typeface="Consolas"/>
                <a:cs typeface="Consolas"/>
              </a:rPr>
              <a:t>CAGE 9QAJ2   ·   UEI R213CFAESU89   ·   NAICS 541511</a:t>
            </a:r>
          </a:p>
        </p:txBody>
      </p:sp>
      <p:sp>
        <p:nvSpPr>
          <p:cNvPr id="23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24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PR-DK-35 Modeling &amp; Simul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motif"/>
          <p:cNvCxnSpPr/>
          <p:nvPr/>
        </p:nvCxnSpPr>
        <p:spPr>
          <a:xfrm flipH="1">
            <a:off x="1016813" y="2532888"/>
            <a:ext cx="994867" cy="901598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3" name="motif"/>
          <p:cNvCxnSpPr/>
          <p:nvPr/>
        </p:nvCxnSpPr>
        <p:spPr>
          <a:xfrm>
            <a:off x="2011680" y="2532888"/>
            <a:ext cx="994867" cy="901598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4" name="motif"/>
          <p:cNvCxnSpPr/>
          <p:nvPr/>
        </p:nvCxnSpPr>
        <p:spPr>
          <a:xfrm>
            <a:off x="2011680" y="2532888"/>
            <a:ext cx="0" cy="1181405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5" name="motif"/>
          <p:cNvCxnSpPr/>
          <p:nvPr/>
        </p:nvCxnSpPr>
        <p:spPr>
          <a:xfrm>
            <a:off x="1016813" y="3434486"/>
            <a:ext cx="994867" cy="279807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6" name="motif"/>
          <p:cNvCxnSpPr/>
          <p:nvPr/>
        </p:nvCxnSpPr>
        <p:spPr>
          <a:xfrm flipV="1">
            <a:off x="2011680" y="3434486"/>
            <a:ext cx="994867" cy="279807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7" name="motif"/>
          <p:cNvCxnSpPr/>
          <p:nvPr/>
        </p:nvCxnSpPr>
        <p:spPr>
          <a:xfrm>
            <a:off x="1762963" y="2758288"/>
            <a:ext cx="248717" cy="69951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8" name="motif"/>
          <p:cNvCxnSpPr/>
          <p:nvPr/>
        </p:nvCxnSpPr>
        <p:spPr>
          <a:xfrm flipV="1">
            <a:off x="2011680" y="2758288"/>
            <a:ext cx="248717" cy="69951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9" name="motif"/>
          <p:cNvCxnSpPr/>
          <p:nvPr/>
        </p:nvCxnSpPr>
        <p:spPr>
          <a:xfrm>
            <a:off x="1514246" y="2983687"/>
            <a:ext cx="497434" cy="139903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0" name="motif"/>
          <p:cNvCxnSpPr/>
          <p:nvPr/>
        </p:nvCxnSpPr>
        <p:spPr>
          <a:xfrm flipV="1">
            <a:off x="2011680" y="2983687"/>
            <a:ext cx="497434" cy="139903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1" name="motif"/>
          <p:cNvCxnSpPr/>
          <p:nvPr/>
        </p:nvCxnSpPr>
        <p:spPr>
          <a:xfrm>
            <a:off x="1265530" y="3209087"/>
            <a:ext cx="746150" cy="209855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2" name="motif"/>
          <p:cNvCxnSpPr/>
          <p:nvPr/>
        </p:nvCxnSpPr>
        <p:spPr>
          <a:xfrm flipV="1">
            <a:off x="2011680" y="3209087"/>
            <a:ext cx="746150" cy="209855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3" name="motif"/>
          <p:cNvCxnSpPr/>
          <p:nvPr/>
        </p:nvCxnSpPr>
        <p:spPr>
          <a:xfrm>
            <a:off x="2011680" y="2532888"/>
            <a:ext cx="0" cy="621792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4" name="motif"/>
          <p:cNvCxnSpPr/>
          <p:nvPr/>
        </p:nvCxnSpPr>
        <p:spPr>
          <a:xfrm flipV="1">
            <a:off x="1016813" y="3154680"/>
            <a:ext cx="994867" cy="279806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5" name="motif"/>
          <p:cNvCxnSpPr/>
          <p:nvPr/>
        </p:nvCxnSpPr>
        <p:spPr>
          <a:xfrm flipH="1" flipV="1">
            <a:off x="2011680" y="3154680"/>
            <a:ext cx="994867" cy="279806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6" name="motif"/>
          <p:cNvCxnSpPr/>
          <p:nvPr/>
        </p:nvCxnSpPr>
        <p:spPr>
          <a:xfrm flipV="1">
            <a:off x="1762963" y="2688336"/>
            <a:ext cx="248717" cy="69952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7" name="motif"/>
          <p:cNvCxnSpPr/>
          <p:nvPr/>
        </p:nvCxnSpPr>
        <p:spPr>
          <a:xfrm>
            <a:off x="2011680" y="2688336"/>
            <a:ext cx="248717" cy="69952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8" name="motif"/>
          <p:cNvCxnSpPr/>
          <p:nvPr/>
        </p:nvCxnSpPr>
        <p:spPr>
          <a:xfrm flipV="1">
            <a:off x="1514246" y="2843784"/>
            <a:ext cx="497434" cy="139903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19" name="motif"/>
          <p:cNvCxnSpPr/>
          <p:nvPr/>
        </p:nvCxnSpPr>
        <p:spPr>
          <a:xfrm>
            <a:off x="2011680" y="2843784"/>
            <a:ext cx="497434" cy="139903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20" name="motif"/>
          <p:cNvCxnSpPr/>
          <p:nvPr/>
        </p:nvCxnSpPr>
        <p:spPr>
          <a:xfrm flipV="1">
            <a:off x="1265530" y="2999232"/>
            <a:ext cx="746150" cy="209855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cxnSp>
        <p:nvCxnSpPr>
          <p:cNvPr id="21" name="motif"/>
          <p:cNvCxnSpPr/>
          <p:nvPr/>
        </p:nvCxnSpPr>
        <p:spPr>
          <a:xfrm>
            <a:off x="2011680" y="2999232"/>
            <a:ext cx="746150" cy="209855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sp>
        <p:nvSpPr>
          <p:cNvPr id="22" name="motif dot"/>
          <p:cNvSpPr/>
          <p:nvPr/>
        </p:nvSpPr>
        <p:spPr>
          <a:xfrm>
            <a:off x="1972818" y="2494026"/>
            <a:ext cx="77724" cy="777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23" name="motif dot"/>
          <p:cNvSpPr/>
          <p:nvPr/>
        </p:nvSpPr>
        <p:spPr>
          <a:xfrm>
            <a:off x="1972818" y="3675431"/>
            <a:ext cx="77724" cy="777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24" name="Section code"/>
          <p:cNvSpPr>
            <a:spLocks noGrp="1"/>
          </p:cNvSpPr>
          <p:nvPr>
            <p:ph type="body" idx="1"/>
          </p:nvPr>
        </p:nvSpPr>
        <p:spPr>
          <a:xfrm>
            <a:off x="3931920" y="2011680"/>
            <a:ext cx="7680960" cy="310896"/>
          </a:xfrm>
        </p:spPr>
        <p:txBody>
          <a:bodyPr wrap="square" anchor="b">
            <a:normAutofit/>
          </a:bodyPr>
          <a:lstStyle>
            <a:lvl1pPr algn="l">
              <a:defRPr sz="1100" spc="6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60" cap="all" dirty="0">
                <a:solidFill>
                  <a:schemeClr val="tx2"/>
                </a:solidFill>
                <a:latin typeface="Consolas"/>
                <a:cs typeface="Consolas"/>
              </a:rPr>
              <a:t>Modeling &amp; Simulation</a:t>
            </a:r>
          </a:p>
        </p:txBody>
      </p:sp>
      <p:cxnSp>
        <p:nvCxnSpPr>
          <p:cNvPr id="25" name="Active accent"/>
          <p:cNvCxnSpPr/>
          <p:nvPr/>
        </p:nvCxnSpPr>
        <p:spPr>
          <a:xfrm>
            <a:off x="3950208" y="2468880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26" name="Section title"/>
          <p:cNvSpPr>
            <a:spLocks noGrp="1"/>
          </p:cNvSpPr>
          <p:nvPr>
            <p:ph type="title"/>
          </p:nvPr>
        </p:nvSpPr>
        <p:spPr>
          <a:xfrm>
            <a:off x="3931920" y="2651760"/>
            <a:ext cx="7772400" cy="1554480"/>
          </a:xfrm>
        </p:spPr>
        <p:txBody>
          <a:bodyPr wrap="square" anchor="t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27" name="Section summary"/>
          <p:cNvSpPr>
            <a:spLocks noGrp="1"/>
          </p:cNvSpPr>
          <p:nvPr>
            <p:ph type="body" idx="2"/>
          </p:nvPr>
        </p:nvSpPr>
        <p:spPr>
          <a:xfrm>
            <a:off x="3950208" y="4343400"/>
            <a:ext cx="7315200" cy="109728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8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29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PR-DK-36 Aircraft Mission Syste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motif"/>
          <p:cNvCxnSpPr/>
          <p:nvPr/>
        </p:nvCxnSpPr>
        <p:spPr>
          <a:xfrm>
            <a:off x="923544" y="3154680"/>
            <a:ext cx="2176272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3" name="motif"/>
          <p:cNvCxnSpPr/>
          <p:nvPr/>
        </p:nvCxnSpPr>
        <p:spPr>
          <a:xfrm>
            <a:off x="2011680" y="2501798"/>
            <a:ext cx="373075" cy="730606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4" name="motif"/>
          <p:cNvCxnSpPr/>
          <p:nvPr/>
        </p:nvCxnSpPr>
        <p:spPr>
          <a:xfrm flipH="1">
            <a:off x="2198218" y="3232404"/>
            <a:ext cx="186537" cy="279806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5" name="motif"/>
          <p:cNvCxnSpPr/>
          <p:nvPr/>
        </p:nvCxnSpPr>
        <p:spPr>
          <a:xfrm>
            <a:off x="2198218" y="3512210"/>
            <a:ext cx="0" cy="248717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6" name="motif"/>
          <p:cNvCxnSpPr/>
          <p:nvPr/>
        </p:nvCxnSpPr>
        <p:spPr>
          <a:xfrm flipH="1">
            <a:off x="2151583" y="3760927"/>
            <a:ext cx="46635" cy="46635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7" name="motif"/>
          <p:cNvCxnSpPr/>
          <p:nvPr/>
        </p:nvCxnSpPr>
        <p:spPr>
          <a:xfrm flipH="1">
            <a:off x="1871777" y="3807562"/>
            <a:ext cx="279806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8" name="motif"/>
          <p:cNvCxnSpPr/>
          <p:nvPr/>
        </p:nvCxnSpPr>
        <p:spPr>
          <a:xfrm flipH="1" flipV="1">
            <a:off x="1825142" y="3760927"/>
            <a:ext cx="46635" cy="46635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9" name="motif"/>
          <p:cNvCxnSpPr/>
          <p:nvPr/>
        </p:nvCxnSpPr>
        <p:spPr>
          <a:xfrm flipV="1">
            <a:off x="1825142" y="3512210"/>
            <a:ext cx="0" cy="248717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0" name="motif"/>
          <p:cNvCxnSpPr/>
          <p:nvPr/>
        </p:nvCxnSpPr>
        <p:spPr>
          <a:xfrm flipH="1" flipV="1">
            <a:off x="1638605" y="3232404"/>
            <a:ext cx="186537" cy="279806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1" name="motif"/>
          <p:cNvCxnSpPr/>
          <p:nvPr/>
        </p:nvCxnSpPr>
        <p:spPr>
          <a:xfrm flipV="1">
            <a:off x="1638605" y="2501798"/>
            <a:ext cx="373075" cy="730606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12" name="motif"/>
          <p:cNvCxnSpPr/>
          <p:nvPr/>
        </p:nvCxnSpPr>
        <p:spPr>
          <a:xfrm>
            <a:off x="2011680" y="2501798"/>
            <a:ext cx="0" cy="1305764"/>
          </a:xfrm>
          <a:prstGeom prst="line">
            <a:avLst/>
          </a:prstGeom>
          <a:ln w="12700" cap="flat">
            <a:solidFill>
              <a:schemeClr val="tx2"/>
            </a:solidFill>
            <a:prstDash val="dash"/>
          </a:ln>
        </p:spPr>
      </p:cxnSp>
      <p:sp>
        <p:nvSpPr>
          <p:cNvPr id="13" name="motif dot"/>
          <p:cNvSpPr/>
          <p:nvPr/>
        </p:nvSpPr>
        <p:spPr>
          <a:xfrm>
            <a:off x="1972818" y="2462936"/>
            <a:ext cx="77724" cy="777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4" name="motif dot"/>
          <p:cNvSpPr/>
          <p:nvPr/>
        </p:nvSpPr>
        <p:spPr>
          <a:xfrm>
            <a:off x="1972818" y="3115818"/>
            <a:ext cx="77724" cy="777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5" name="motif dot"/>
          <p:cNvSpPr/>
          <p:nvPr/>
        </p:nvSpPr>
        <p:spPr>
          <a:xfrm>
            <a:off x="1972818" y="3768700"/>
            <a:ext cx="77724" cy="777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6" name="Section code"/>
          <p:cNvSpPr>
            <a:spLocks noGrp="1"/>
          </p:cNvSpPr>
          <p:nvPr>
            <p:ph type="body" idx="1"/>
          </p:nvPr>
        </p:nvSpPr>
        <p:spPr>
          <a:xfrm>
            <a:off x="3931920" y="2011680"/>
            <a:ext cx="7680960" cy="310896"/>
          </a:xfrm>
        </p:spPr>
        <p:txBody>
          <a:bodyPr wrap="square" anchor="b">
            <a:normAutofit/>
          </a:bodyPr>
          <a:lstStyle>
            <a:lvl1pPr algn="l">
              <a:defRPr sz="1100" spc="6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60" cap="all" dirty="0">
                <a:solidFill>
                  <a:schemeClr val="tx2"/>
                </a:solidFill>
                <a:latin typeface="Consolas"/>
                <a:cs typeface="Consolas"/>
              </a:rPr>
              <a:t>Aircraft Mission Systems</a:t>
            </a:r>
          </a:p>
        </p:txBody>
      </p:sp>
      <p:cxnSp>
        <p:nvCxnSpPr>
          <p:cNvPr id="17" name="Active accent"/>
          <p:cNvCxnSpPr/>
          <p:nvPr/>
        </p:nvCxnSpPr>
        <p:spPr>
          <a:xfrm>
            <a:off x="3950208" y="2468880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18" name="Section title"/>
          <p:cNvSpPr>
            <a:spLocks noGrp="1"/>
          </p:cNvSpPr>
          <p:nvPr>
            <p:ph type="title"/>
          </p:nvPr>
        </p:nvSpPr>
        <p:spPr>
          <a:xfrm>
            <a:off x="3931920" y="2651760"/>
            <a:ext cx="7772400" cy="1554480"/>
          </a:xfrm>
        </p:spPr>
        <p:txBody>
          <a:bodyPr wrap="square" anchor="t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19" name="Section summary"/>
          <p:cNvSpPr>
            <a:spLocks noGrp="1"/>
          </p:cNvSpPr>
          <p:nvPr>
            <p:ph type="body" idx="2"/>
          </p:nvPr>
        </p:nvSpPr>
        <p:spPr>
          <a:xfrm>
            <a:off x="3950208" y="4343400"/>
            <a:ext cx="7315200" cy="109728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0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21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PR-DK-37 Software Engineer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motif"/>
          <p:cNvCxnSpPr/>
          <p:nvPr/>
        </p:nvCxnSpPr>
        <p:spPr>
          <a:xfrm>
            <a:off x="768096" y="3154680"/>
            <a:ext cx="2487168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3" name="motif"/>
          <p:cNvCxnSpPr/>
          <p:nvPr/>
        </p:nvCxnSpPr>
        <p:spPr>
          <a:xfrm flipV="1">
            <a:off x="1389888" y="2688336"/>
            <a:ext cx="621792" cy="466344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4" name="motif"/>
          <p:cNvCxnSpPr/>
          <p:nvPr/>
        </p:nvCxnSpPr>
        <p:spPr>
          <a:xfrm>
            <a:off x="2011680" y="2688336"/>
            <a:ext cx="621792" cy="0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cxnSp>
        <p:nvCxnSpPr>
          <p:cNvPr id="5" name="motif"/>
          <p:cNvCxnSpPr/>
          <p:nvPr/>
        </p:nvCxnSpPr>
        <p:spPr>
          <a:xfrm>
            <a:off x="2011680" y="3154680"/>
            <a:ext cx="621792" cy="466344"/>
          </a:xfrm>
          <a:prstGeom prst="line">
            <a:avLst/>
          </a:prstGeom>
          <a:ln w="12700" cap="flat">
            <a:solidFill>
              <a:schemeClr val="tx2"/>
            </a:solidFill>
          </a:ln>
        </p:spPr>
      </p:cxnSp>
      <p:sp>
        <p:nvSpPr>
          <p:cNvPr id="6" name="motif node"/>
          <p:cNvSpPr/>
          <p:nvPr/>
        </p:nvSpPr>
        <p:spPr>
          <a:xfrm>
            <a:off x="705917" y="3092501"/>
            <a:ext cx="124358" cy="124358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7" name="motif node"/>
          <p:cNvSpPr/>
          <p:nvPr/>
        </p:nvSpPr>
        <p:spPr>
          <a:xfrm>
            <a:off x="1327709" y="3092501"/>
            <a:ext cx="124358" cy="124358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8" name="motif node"/>
          <p:cNvSpPr/>
          <p:nvPr/>
        </p:nvSpPr>
        <p:spPr>
          <a:xfrm>
            <a:off x="1949501" y="3092501"/>
            <a:ext cx="124358" cy="124358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9" name="motif node"/>
          <p:cNvSpPr/>
          <p:nvPr/>
        </p:nvSpPr>
        <p:spPr>
          <a:xfrm>
            <a:off x="2571293" y="3092501"/>
            <a:ext cx="124358" cy="124358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0" name="motif node"/>
          <p:cNvSpPr/>
          <p:nvPr/>
        </p:nvSpPr>
        <p:spPr>
          <a:xfrm>
            <a:off x="3193085" y="3092501"/>
            <a:ext cx="124358" cy="124358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1" name="motif node"/>
          <p:cNvSpPr/>
          <p:nvPr/>
        </p:nvSpPr>
        <p:spPr>
          <a:xfrm>
            <a:off x="1949501" y="2626157"/>
            <a:ext cx="124358" cy="124358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2" name="motif node"/>
          <p:cNvSpPr/>
          <p:nvPr/>
        </p:nvSpPr>
        <p:spPr>
          <a:xfrm>
            <a:off x="2571293" y="2626157"/>
            <a:ext cx="124358" cy="124358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3" name="motif node"/>
          <p:cNvSpPr/>
          <p:nvPr/>
        </p:nvSpPr>
        <p:spPr>
          <a:xfrm>
            <a:off x="2571293" y="3558845"/>
            <a:ext cx="124358" cy="124358"/>
          </a:xfrm>
          <a:prstGeom prst="ellipse">
            <a:avLst/>
          </a:prstGeom>
          <a:solidFill>
            <a:schemeClr val="bg1"/>
          </a:solidFill>
          <a:ln w="12700" cap="flat">
            <a:solidFill>
              <a:schemeClr val="tx2"/>
            </a:solidFill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4" name="motif dot"/>
          <p:cNvSpPr/>
          <p:nvPr/>
        </p:nvSpPr>
        <p:spPr>
          <a:xfrm>
            <a:off x="2594610" y="2649474"/>
            <a:ext cx="77724" cy="777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5" name="motif dot"/>
          <p:cNvSpPr/>
          <p:nvPr/>
        </p:nvSpPr>
        <p:spPr>
          <a:xfrm>
            <a:off x="3216402" y="3115818"/>
            <a:ext cx="77724" cy="777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wrap="square" anchor="ctr">
            <a:normAutofit/>
          </a:bodyPr>
          <a:lstStyle/>
          <a:p>
            <a:endParaRPr lang="en-US"/>
          </a:p>
        </p:txBody>
      </p:sp>
      <p:sp>
        <p:nvSpPr>
          <p:cNvPr id="16" name="Section code"/>
          <p:cNvSpPr>
            <a:spLocks noGrp="1"/>
          </p:cNvSpPr>
          <p:nvPr>
            <p:ph type="body" idx="1"/>
          </p:nvPr>
        </p:nvSpPr>
        <p:spPr>
          <a:xfrm>
            <a:off x="3931920" y="2011680"/>
            <a:ext cx="7680960" cy="310896"/>
          </a:xfrm>
        </p:spPr>
        <p:txBody>
          <a:bodyPr wrap="square" anchor="b">
            <a:normAutofit/>
          </a:bodyPr>
          <a:lstStyle>
            <a:lvl1pPr algn="l">
              <a:defRPr sz="1100" spc="6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l"/>
            <a:r>
              <a:rPr lang="en-US" sz="1100" spc="60" cap="all" dirty="0">
                <a:solidFill>
                  <a:schemeClr val="tx2"/>
                </a:solidFill>
                <a:latin typeface="Consolas"/>
                <a:cs typeface="Consolas"/>
              </a:rPr>
              <a:t>Software Engineering</a:t>
            </a:r>
          </a:p>
        </p:txBody>
      </p:sp>
      <p:cxnSp>
        <p:nvCxnSpPr>
          <p:cNvPr id="17" name="Active accent"/>
          <p:cNvCxnSpPr/>
          <p:nvPr/>
        </p:nvCxnSpPr>
        <p:spPr>
          <a:xfrm>
            <a:off x="3950208" y="2468880"/>
            <a:ext cx="822960" cy="0"/>
          </a:xfrm>
          <a:prstGeom prst="line">
            <a:avLst/>
          </a:prstGeom>
          <a:ln w="28575" cap="flat">
            <a:solidFill>
              <a:schemeClr val="accent1"/>
            </a:solidFill>
          </a:ln>
        </p:spPr>
      </p:cxnSp>
      <p:sp>
        <p:nvSpPr>
          <p:cNvPr id="18" name="Section title"/>
          <p:cNvSpPr>
            <a:spLocks noGrp="1"/>
          </p:cNvSpPr>
          <p:nvPr>
            <p:ph type="title"/>
          </p:nvPr>
        </p:nvSpPr>
        <p:spPr>
          <a:xfrm>
            <a:off x="3931920" y="2651760"/>
            <a:ext cx="7772400" cy="1554480"/>
          </a:xfrm>
        </p:spPr>
        <p:txBody>
          <a:bodyPr wrap="square" anchor="t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19" name="Section summary"/>
          <p:cNvSpPr>
            <a:spLocks noGrp="1"/>
          </p:cNvSpPr>
          <p:nvPr>
            <p:ph type="body" idx="2"/>
          </p:nvPr>
        </p:nvSpPr>
        <p:spPr>
          <a:xfrm>
            <a:off x="3950208" y="4343400"/>
            <a:ext cx="7315200" cy="1097280"/>
          </a:xfrm>
        </p:spPr>
        <p:txBody>
          <a:bodyPr wrap="square" anchor="t">
            <a:normAutofit/>
          </a:bodyPr>
          <a:lstStyle>
            <a:lvl1pPr algn="l">
              <a:defRPr sz="18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0" name="Classification (top)"/>
          <p:cNvSpPr>
            <a:spLocks noGrp="1"/>
          </p:cNvSpPr>
          <p:nvPr>
            <p:ph type="body" idx="13"/>
          </p:nvPr>
        </p:nvSpPr>
        <p:spPr>
          <a:xfrm>
            <a:off x="457200" y="109728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  <p:sp>
        <p:nvSpPr>
          <p:cNvPr id="21" name="Classification (bottom)"/>
          <p:cNvSpPr>
            <a:spLocks noGrp="1"/>
          </p:cNvSpPr>
          <p:nvPr>
            <p:ph type="body" idx="14"/>
          </p:nvPr>
        </p:nvSpPr>
        <p:spPr>
          <a:xfrm>
            <a:off x="457200" y="6620256"/>
            <a:ext cx="11277295" cy="237744"/>
          </a:xfrm>
        </p:spPr>
        <p:txBody>
          <a:bodyPr wrap="square" anchor="ctr">
            <a:normAutofit/>
          </a:bodyPr>
          <a:lstStyle>
            <a:lvl1pPr algn="ctr">
              <a:defRPr sz="800" spc="30" cap="all">
                <a:solidFill>
                  <a:schemeClr val="tx2"/>
                </a:solidFill>
                <a:latin typeface="Consolas"/>
              </a:defRPr>
            </a:lvl1pPr>
          </a:lstStyle>
          <a:p>
            <a:pPr algn="ctr"/>
            <a:r>
              <a:rPr lang="en-US" sz="800" spc="30" cap="all" dirty="0">
                <a:solidFill>
                  <a:schemeClr val="tx2"/>
                </a:solidFill>
                <a:latin typeface="Consolas"/>
                <a:cs typeface="Consolas"/>
              </a:rPr>
              <a:t>[Distribution / classification marking if required]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16.xml"/><Relationship Id="rId18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18.xml"/><Relationship Id="rId20" Type="http://schemas.openxmlformats.org/officeDocument/2006/relationships/slideLayout" Target="../slideLayouts/slideLayout19.xml"/><Relationship Id="rId21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1.xml"/><Relationship Id="rId23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23.xml"/><Relationship Id="rId25" Type="http://schemas.openxmlformats.org/officeDocument/2006/relationships/slideLayout" Target="../slideLayouts/slideLayout24.xml"/><Relationship Id="rId26" Type="http://schemas.openxmlformats.org/officeDocument/2006/relationships/slideLayout" Target="../slideLayouts/slideLayout25.xml"/><Relationship Id="rId27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"/>
          <p:cNvSpPr>
            <a:spLocks noGrp="1"/>
          </p:cNvSpPr>
          <p:nvPr>
            <p:ph type="title"/>
          </p:nvPr>
        </p:nvSpPr>
        <p:spPr>
          <a:xfrm>
            <a:off x="457200" y="411480"/>
            <a:ext cx="11277295" cy="868680"/>
          </a:xfrm>
        </p:spPr>
        <p:txBody>
          <a:bodyPr wrap="square" anchor="b">
            <a:normAutofit/>
          </a:bodyPr>
          <a:lstStyle/>
          <a:p>
            <a:endParaRPr lang="en-US"/>
          </a:p>
        </p:txBody>
      </p:sp>
      <p:sp>
        <p:nvSpPr>
          <p:cNvPr id="3" name="Body Placeholder"/>
          <p:cNvSpPr>
            <a:spLocks noGrp="1"/>
          </p:cNvSpPr>
          <p:nvPr>
            <p:ph type="body"/>
          </p:nvPr>
        </p:nvSpPr>
        <p:spPr>
          <a:xfrm>
            <a:off x="457200" y="1417320"/>
            <a:ext cx="11277295" cy="4572000"/>
          </a:xfrm>
        </p:spPr>
        <p:txBody>
          <a:bodyPr wrap="square" anchor="t">
            <a:normAutofit/>
          </a:bodyPr>
          <a:lstStyle/>
          <a:p>
            <a:endParaRPr lang="en-US"/>
          </a:p>
        </p:txBody>
      </p:sp>
      <p:cxnSp>
        <p:nvCxnSpPr>
          <p:cNvPr id="4" name="Footer rule"/>
          <p:cNvCxnSpPr/>
          <p:nvPr/>
        </p:nvCxnSpPr>
        <p:spPr>
          <a:xfrm>
            <a:off x="457200" y="6199632"/>
            <a:ext cx="11277295" cy="0"/>
          </a:xfrm>
          <a:prstGeom prst="line">
            <a:avLst/>
          </a:prstGeom>
          <a:ln w="6350" cap="flat">
            <a:solidFill>
              <a:schemeClr val="accent3">
                <a:alpha val="55000"/>
              </a:schemeClr>
            </a:solidFill>
          </a:ln>
        </p:spPr>
      </p:cxnSp>
      <p:sp>
        <p:nvSpPr>
          <p:cNvPr id="5" name="Date Placeholder"/>
          <p:cNvSpPr>
            <a:spLocks noGrp="1"/>
          </p:cNvSpPr>
          <p:nvPr>
            <p:ph type="dt" idx="10"/>
          </p:nvPr>
        </p:nvSpPr>
        <p:spPr>
          <a:xfrm>
            <a:off x="457200" y="6254496"/>
            <a:ext cx="2743200" cy="274320"/>
          </a:xfrm>
        </p:spPr>
        <p:txBody>
          <a:bodyPr wrap="square" anchor="ctr">
            <a:normAutofit/>
          </a:bodyPr>
          <a:lstStyle/>
          <a:p>
            <a:pPr algn="l"/>
            <a:fld id="{8B3B2C10-0000-4000-8000-000000000001}" type="datetime">
              <a:rPr lang="en-US" sz="850">
                <a:solidFill>
                  <a:schemeClr val="accent3"/>
                </a:solidFill>
                <a:latin typeface="Consolas"/>
              </a:rPr>
              <a:t/>
            </a:fld>
          </a:p>
        </p:txBody>
      </p:sp>
      <p:sp>
        <p:nvSpPr>
          <p:cNvPr id="6" name="Footer Placeholder"/>
          <p:cNvSpPr>
            <a:spLocks noGrp="1"/>
          </p:cNvSpPr>
          <p:nvPr>
            <p:ph type="ftr" idx="11"/>
          </p:nvPr>
        </p:nvSpPr>
        <p:spPr>
          <a:xfrm>
            <a:off x="4114800" y="6254496"/>
            <a:ext cx="3962095" cy="274320"/>
          </a:xfrm>
        </p:spPr>
        <p:txBody>
          <a:bodyPr wrap="square" anchor="ctr">
            <a:normAutofit/>
          </a:bodyPr>
          <a:lstStyle/>
          <a:p>
            <a:pPr algn="ctr"/>
            <a:r>
              <a:rPr lang="en-US" sz="850" spc="40" dirty="0">
                <a:solidFill>
                  <a:schemeClr val="accent3"/>
                </a:solidFill>
                <a:latin typeface="Consolas"/>
                <a:cs typeface="Consolas"/>
              </a:rPr>
              <a:t>Polyrhythm Software, LLC</a:t>
            </a:r>
          </a:p>
        </p:txBody>
      </p:sp>
      <p:sp>
        <p:nvSpPr>
          <p:cNvPr id="7" name="Slide Number Placeholder"/>
          <p:cNvSpPr>
            <a:spLocks noGrp="1"/>
          </p:cNvSpPr>
          <p:nvPr>
            <p:ph type="sldNum" idx="12"/>
          </p:nvPr>
        </p:nvSpPr>
        <p:spPr>
          <a:xfrm>
            <a:off x="9144000" y="6254496"/>
            <a:ext cx="2590495" cy="274320"/>
          </a:xfrm>
        </p:spPr>
        <p:txBody>
          <a:bodyPr wrap="square" anchor="ctr">
            <a:normAutofit/>
          </a:bodyPr>
          <a:lstStyle/>
          <a:p>
            <a:pPr algn="r"/>
            <a:fld id="{8B3B2C10-0000-4000-8000-000000000002}" type="slidenum">
              <a:rPr lang="en-US" sz="850">
                <a:solidFill>
                  <a:schemeClr val="accent3"/>
                </a:solidFill>
                <a:latin typeface="Consolas"/>
              </a:rPr>
              <a:t/>
            </a:fld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</p:sldLayoutIdLst>
  <p:txStyles>
    <p:titleStyle>
      <a:lvl1pPr algn="l" defTabSz="914400" rtl="0">
        <a:spcBef>
          <a:spcPct val="0"/>
        </a:spcBef>
        <a:buNone/>
        <a:defRPr sz="2800" b="1" kern="1200">
          <a:solidFill>
            <a:schemeClr val="tx1"/>
          </a:solidFill>
          <a:latin typeface="+mj-lt"/>
        </a:defRPr>
      </a:lvl1pPr>
    </p:titleStyle>
    <p:bodyStyle>
      <a:lvl1pPr marL="0" indent="0" algn="l" defTabSz="914400" rtl="0">
        <a:spcBef>
          <a:spcPts val="600"/>
        </a:spcBef>
        <a:buNone/>
        <a:defRPr sz="1800" kern="1200">
          <a:solidFill>
            <a:schemeClr val="tx1"/>
          </a:solidFill>
          <a:latin typeface="+mn-lt"/>
        </a:defRPr>
      </a:lvl1pPr>
      <a:lvl2pPr marL="0" indent="0" algn="l" defTabSz="914400" rtl="0">
        <a:spcBef>
          <a:spcPts val="600"/>
        </a:spcBef>
        <a:buNone/>
        <a:defRPr sz="1600" kern="1200">
          <a:solidFill>
            <a:schemeClr val="tx1"/>
          </a:solidFill>
          <a:latin typeface="+mn-lt"/>
        </a:defRPr>
      </a:lvl2pPr>
      <a:lvl3pPr marL="0" indent="0" algn="l" defTabSz="914400" rtl="0">
        <a:spcBef>
          <a:spcPts val="600"/>
        </a:spcBef>
        <a:buNone/>
        <a:defRPr sz="1400" kern="1200">
          <a:solidFill>
            <a:schemeClr val="tx1"/>
          </a:solidFill>
          <a:latin typeface="+mn-lt"/>
        </a:defRPr>
      </a:lvl3pPr>
      <a:lvl4pPr marL="0" indent="0" algn="l" defTabSz="914400" rtl="0">
        <a:spcBef>
          <a:spcPts val="600"/>
        </a:spcBef>
        <a:buNone/>
        <a:defRPr sz="1200" kern="1200">
          <a:solidFill>
            <a:schemeClr val="tx1"/>
          </a:solidFill>
          <a:latin typeface="+mn-lt"/>
        </a:defRPr>
      </a:lvl4pPr>
      <a:lvl5pPr marL="0" indent="0" algn="l" defTabSz="914400" rtl="0">
        <a:spcBef>
          <a:spcPts val="600"/>
        </a:spcBef>
        <a:buNone/>
        <a:defRPr sz="1100" kern="1200">
          <a:solidFill>
            <a:schemeClr val="tx1"/>
          </a:solidFill>
          <a:latin typeface="+mn-lt"/>
        </a:defRPr>
      </a:lvl5pPr>
      <a:lvl6pPr marL="0" indent="0" algn="l" defTabSz="914400" rtl="0">
        <a:spcBef>
          <a:spcPts val="600"/>
        </a:spcBef>
        <a:buNone/>
        <a:defRPr sz="1100" kern="1200">
          <a:solidFill>
            <a:schemeClr val="tx1"/>
          </a:solidFill>
          <a:latin typeface="+mn-lt"/>
        </a:defRPr>
      </a:lvl6pPr>
      <a:lvl7pPr marL="0" indent="0" algn="l" defTabSz="914400" rtl="0">
        <a:spcBef>
          <a:spcPts val="600"/>
        </a:spcBef>
        <a:buNone/>
        <a:defRPr sz="1100" kern="1200">
          <a:solidFill>
            <a:schemeClr val="tx1"/>
          </a:solidFill>
          <a:latin typeface="+mn-lt"/>
        </a:defRPr>
      </a:lvl7pPr>
      <a:lvl8pPr marL="0" indent="0" algn="l" defTabSz="914400" rtl="0">
        <a:spcBef>
          <a:spcPts val="600"/>
        </a:spcBef>
        <a:buNone/>
        <a:defRPr sz="1100" kern="1200">
          <a:solidFill>
            <a:schemeClr val="tx1"/>
          </a:solidFill>
          <a:latin typeface="+mn-lt"/>
        </a:defRPr>
      </a:lvl8pPr>
      <a:lvl9pPr marL="0" indent="0" algn="l" defTabSz="914400" rtl="0">
        <a:spcBef>
          <a:spcPts val="600"/>
        </a:spcBef>
        <a:buNone/>
        <a:defRPr sz="1100" kern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>
        <a:defRPr sz="1800">
          <a:solidFill>
            <a:schemeClr val="tx1"/>
          </a:solidFill>
          <a:latin typeface="+mn-lt"/>
        </a:defRPr>
      </a:lvl1pPr>
      <a:lvl2pPr marL="0" algn="l" defTabSz="914400" rtl="0">
        <a:defRPr sz="1600">
          <a:solidFill>
            <a:schemeClr val="tx1"/>
          </a:solidFill>
          <a:latin typeface="+mn-lt"/>
        </a:defRPr>
      </a:lvl2pPr>
      <a:lvl3pPr marL="0" algn="l" defTabSz="914400" rtl="0">
        <a:defRPr sz="1400">
          <a:solidFill>
            <a:schemeClr val="tx1"/>
          </a:solidFill>
          <a:latin typeface="+mn-lt"/>
        </a:defRPr>
      </a:lvl3pPr>
      <a:lvl4pPr marL="0" algn="l" defTabSz="914400" rtl="0">
        <a:defRPr sz="1200">
          <a:solidFill>
            <a:schemeClr val="tx1"/>
          </a:solidFill>
          <a:latin typeface="+mn-lt"/>
        </a:defRPr>
      </a:lvl4pPr>
      <a:lvl5pPr marL="0" algn="l" defTabSz="914400" rtl="0">
        <a:defRPr sz="1100">
          <a:solidFill>
            <a:schemeClr val="tx1"/>
          </a:solidFill>
          <a:latin typeface="+mn-lt"/>
        </a:defRPr>
      </a:lvl5pPr>
      <a:lvl6pPr marL="0" algn="l" defTabSz="914400" rtl="0">
        <a:defRPr sz="1100">
          <a:solidFill>
            <a:schemeClr val="tx1"/>
          </a:solidFill>
          <a:latin typeface="+mn-lt"/>
        </a:defRPr>
      </a:lvl6pPr>
      <a:lvl7pPr marL="0" algn="l" defTabSz="914400" rtl="0">
        <a:defRPr sz="1100">
          <a:solidFill>
            <a:schemeClr val="tx1"/>
          </a:solidFill>
          <a:latin typeface="+mn-lt"/>
        </a:defRPr>
      </a:lvl7pPr>
      <a:lvl8pPr marL="0" algn="l" defTabSz="914400" rtl="0">
        <a:defRPr sz="1100">
          <a:solidFill>
            <a:schemeClr val="tx1"/>
          </a:solidFill>
          <a:latin typeface="+mn-lt"/>
        </a:defRPr>
      </a:lvl8pPr>
      <a:lvl9pPr marL="0" algn="l" defTabSz="914400" rtl="0">
        <a:defRPr sz="1100">
          <a:solidFill>
            <a:schemeClr val="tx1"/>
          </a:solidFill>
          <a:latin typeface="+mn-lt"/>
        </a:defRPr>
      </a:lvl9pPr>
    </p:otherStyle>
  </p:txStyles>
</p:sldMaster>
</file>

<file path=ppt/theme/theme1.xml><?xml version="1.0" encoding="utf-8"?>
<a:theme xmlns:a="http://schemas.openxmlformats.org/drawingml/2006/main" name="Polyrhythm">
  <a:themeElements>
    <a:clrScheme name="Polyrhythm">
      <a:dk1>
        <a:srgbClr val="0E1721"/>
      </a:dk1>
      <a:lt1>
        <a:srgbClr val="E3E3E3"/>
      </a:lt1>
      <a:dk2>
        <a:srgbClr val="46515B"/>
      </a:dk2>
      <a:lt2>
        <a:srgbClr val="C0C6C9"/>
      </a:lt2>
      <a:accent1>
        <a:srgbClr val="FF5D00"/>
      </a:accent1>
      <a:accent2>
        <a:srgbClr val="FCAA00"/>
      </a:accent2>
      <a:accent3>
        <a:srgbClr val="8B9399"/>
      </a:accent3>
      <a:accent4>
        <a:srgbClr val="CD3619"/>
      </a:accent4>
      <a:accent5>
        <a:srgbClr val="F8E04D"/>
      </a:accent5>
      <a:accent6>
        <a:srgbClr val="162230"/>
      </a:accent6>
      <a:hlink>
        <a:srgbClr val="FF5D00"/>
      </a:hlink>
      <a:folHlink>
        <a:srgbClr val="CD3619"/>
      </a:folHlink>
    </a:clrScheme>
    <a:fontScheme name="Polyrhythm">
      <a:majorFont>
        <a:latin typeface="Corbel"/>
        <a:ea typeface=""/>
        <a:cs typeface=""/>
      </a:majorFont>
      <a:minorFont>
        <a:latin typeface="Corbel"/>
        <a:ea typeface=""/>
        <a:cs typeface=""/>
      </a:minorFont>
    </a:fontScheme>
    <a:fmtScheme name="Polyrhythm">
      <a:fillStyleLst>
        <a:solidFill>
          <a:schemeClr val="phClr"/>
        </a:solidFill>
        <a:solidFill>
          <a:schemeClr val="phClr">
            <a:tint val="67000"/>
          </a:schemeClr>
        </a:solidFill>
        <a:solidFill>
          <a:schemeClr val="phClr">
            <a:shade val="80000"/>
          </a:schemeClr>
        </a:soli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solidFill>
          <a:schemeClr val="phClr">
            <a:shade val="80000"/>
          </a:schemeClr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Polyrhythm Brand Pipeline</Application>
  <PresentationFormat>Widescreen</PresentationFormat>
  <Company>Polyrhythm Software, LLC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Polyrhythm PowerPoint Template (Dark)</dc:title>
  <dc:creator>Polyrhythm Software, LLC</dc:creator>
  <cp:lastModifiedBy>Polyrhythm Software, LLC</cp:lastModifiedBy>
  <cp:revision>1</cp:revision>
</cp:coreProperties>
</file>